
<file path=[Content_Types].xml><?xml version="1.0" encoding="utf-8"?>
<Types xmlns="http://schemas.openxmlformats.org/package/2006/content-types">
  <Default ContentType="image/jpeg" Extension="jpeg"/>
  <Default ContentType="application/vnd.openxmlformats-package.relationships+xml" Extension="rels"/>
  <Default ContentType="application/xml" Extension="xml"/>
  <Override ContentType="application/vnd.ms-office.classificationlabels+xml" PartName="/docMetadata/LabelInfo.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ms-powerpoint.revisioninfo+xml" PartName="/ppt/revisionInfo.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 Id="rId5" Target="docMetadata/LabelInfo.xml" Type="http://schemas.microsoft.com/office/2020/02/relationships/classificationlabels"/></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9"/>
  </p:notesMasterIdLst>
  <p:sldIdLst>
    <p:sldId id="258" r:id="rId2"/>
    <p:sldId id="268" r:id="rId3"/>
    <p:sldId id="269" r:id="rId4"/>
    <p:sldId id="261" r:id="rId5"/>
    <p:sldId id="270" r:id="rId6"/>
    <p:sldId id="263" r:id="rId7"/>
    <p:sldId id="267" r:id="rId8"/>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C02297-1F15-479C-A765-5AEC36A9E3B8}" v="4" dt="2026-10-16T04:51:26.164"/>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スタイル (淡色)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444" y="90"/>
      </p:cViewPr>
      <p:guideLst/>
    </p:cSldViewPr>
  </p:slideViewPr>
  <p:notesTextViewPr>
    <p:cViewPr>
      <p:scale>
        <a:sx n="1" d="1"/>
        <a:sy n="1" d="1"/>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presProps.xml" Type="http://schemas.openxmlformats.org/officeDocument/2006/relationships/presProps"/><Relationship Id="rId11" Target="viewProps.xml" Type="http://schemas.openxmlformats.org/officeDocument/2006/relationships/viewProps"/><Relationship Id="rId12" Target="theme/theme1.xml" Type="http://schemas.openxmlformats.org/officeDocument/2006/relationships/theme"/><Relationship Id="rId13" Target="tableStyles.xml" Type="http://schemas.openxmlformats.org/officeDocument/2006/relationships/tableStyles"/><Relationship Id="rId14" Target="revisionInfo.xml" Type="http://schemas.microsoft.com/office/2015/10/relationships/revisionInfo"/><Relationship Id="rId2" Target="slides/slide1.xml" Type="http://schemas.openxmlformats.org/officeDocument/2006/relationships/slide"/><Relationship Id="rId3" Target="slides/slide2.xml" Type="http://schemas.openxmlformats.org/officeDocument/2006/relationships/slide"/><Relationship Id="rId4" Target="slides/slide3.xml" Type="http://schemas.openxmlformats.org/officeDocument/2006/relationships/slide"/><Relationship Id="rId5" Target="slides/slide4.xml" Type="http://schemas.openxmlformats.org/officeDocument/2006/relationships/slide"/><Relationship Id="rId6" Target="slides/slide5.xml" Type="http://schemas.openxmlformats.org/officeDocument/2006/relationships/slide"/><Relationship Id="rId7" Target="slides/slide6.xml" Type="http://schemas.openxmlformats.org/officeDocument/2006/relationships/slide"/><Relationship Id="rId8" Target="slides/slide7.xml" Type="http://schemas.openxmlformats.org/officeDocument/2006/relationships/slide"/><Relationship Id="rId9" Target="notesMasters/notesMaster1.xml" Type="http://schemas.openxmlformats.org/officeDocument/2006/relationships/notesMaster"/></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A4FFB42C-97FC-4A8E-9BE0-F1F6136DB9CC}" type="datetimeFigureOut">
              <a:rPr kumimoji="1" lang="ja-JP" altLang="en-US" smtClean="0"/>
              <a:t>2026/10/16</a:t>
            </a:fld>
            <a:endParaRPr kumimoji="1" lang="ja-JP" altLang="en-US"/>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39A58B24-BEAA-406C-A9D6-29D609AD7A08}" type="slidenum">
              <a:rPr kumimoji="1" lang="ja-JP" altLang="en-US" smtClean="0"/>
              <a:t>‹#›</a:t>
            </a:fld>
            <a:endParaRPr kumimoji="1" lang="ja-JP" altLang="en-US"/>
          </a:p>
        </p:txBody>
      </p:sp>
    </p:spTree>
    <p:extLst>
      <p:ext uri="{BB962C8B-B14F-4D97-AF65-F5344CB8AC3E}">
        <p14:creationId xmlns:p14="http://schemas.microsoft.com/office/powerpoint/2010/main" val="13684633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AA04906-C241-F95A-CEBD-6814C35D2127}"/>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3EEBA8A6-395E-DE0A-31FD-777DBA91458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1169EEBB-E8F2-0F73-795E-E275299A7C36}"/>
              </a:ext>
            </a:extLst>
          </p:cNvPr>
          <p:cNvSpPr>
            <a:spLocks noGrp="1"/>
          </p:cNvSpPr>
          <p:nvPr>
            <p:ph type="dt" sz="half" idx="10"/>
          </p:nvPr>
        </p:nvSpPr>
        <p:spPr/>
        <p:txBody>
          <a:bodyPr/>
          <a:lstStyle/>
          <a:p>
            <a:fld id="{5CF094B0-B5BA-442B-BDCB-5E031FA0D9F2}" type="datetime1">
              <a:rPr kumimoji="1" lang="ja-JP" altLang="en-US" smtClean="0"/>
              <a:t>2026/10/16</a:t>
            </a:fld>
            <a:endParaRPr kumimoji="1" lang="ja-JP" altLang="en-US"/>
          </a:p>
        </p:txBody>
      </p:sp>
      <p:sp>
        <p:nvSpPr>
          <p:cNvPr id="5" name="フッター プレースホルダー 4">
            <a:extLst>
              <a:ext uri="{FF2B5EF4-FFF2-40B4-BE49-F238E27FC236}">
                <a16:creationId xmlns:a16="http://schemas.microsoft.com/office/drawing/2014/main" id="{22B34DC6-5E3E-D8F5-D80B-402157E4B1A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D680153-8DC9-D08B-A13F-AFF0064E5BAB}"/>
              </a:ext>
            </a:extLst>
          </p:cNvPr>
          <p:cNvSpPr>
            <a:spLocks noGrp="1"/>
          </p:cNvSpPr>
          <p:nvPr>
            <p:ph type="sldNum" sz="quarter" idx="12"/>
          </p:nvPr>
        </p:nvSpPr>
        <p:spPr/>
        <p:txBody>
          <a:bodyPr/>
          <a:lstStyle/>
          <a:p>
            <a:fld id="{838FEB2E-7592-4E7F-85D1-3E5544A215CD}" type="slidenum">
              <a:rPr kumimoji="1" lang="ja-JP" altLang="en-US" smtClean="0"/>
              <a:t>‹#›</a:t>
            </a:fld>
            <a:endParaRPr kumimoji="1" lang="ja-JP" altLang="en-US"/>
          </a:p>
        </p:txBody>
      </p:sp>
    </p:spTree>
    <p:extLst>
      <p:ext uri="{BB962C8B-B14F-4D97-AF65-F5344CB8AC3E}">
        <p14:creationId xmlns:p14="http://schemas.microsoft.com/office/powerpoint/2010/main" val="1439778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CEAC3AE-D613-8161-4E35-0DA2DE86C6C8}"/>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9ECE7F6-CD12-6B23-D3FB-0873CAB742A0}"/>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851FFF1-ECA5-E2BC-5ABB-2FF39468EB84}"/>
              </a:ext>
            </a:extLst>
          </p:cNvPr>
          <p:cNvSpPr>
            <a:spLocks noGrp="1"/>
          </p:cNvSpPr>
          <p:nvPr>
            <p:ph type="dt" sz="half" idx="10"/>
          </p:nvPr>
        </p:nvSpPr>
        <p:spPr/>
        <p:txBody>
          <a:bodyPr/>
          <a:lstStyle/>
          <a:p>
            <a:fld id="{F694BBD1-B646-49EF-A7B5-08B33F781327}" type="datetime1">
              <a:rPr kumimoji="1" lang="ja-JP" altLang="en-US" smtClean="0"/>
              <a:t>2026/10/16</a:t>
            </a:fld>
            <a:endParaRPr kumimoji="1" lang="ja-JP" altLang="en-US"/>
          </a:p>
        </p:txBody>
      </p:sp>
      <p:sp>
        <p:nvSpPr>
          <p:cNvPr id="5" name="フッター プレースホルダー 4">
            <a:extLst>
              <a:ext uri="{FF2B5EF4-FFF2-40B4-BE49-F238E27FC236}">
                <a16:creationId xmlns:a16="http://schemas.microsoft.com/office/drawing/2014/main" id="{710A2018-73C5-AB0A-8E2E-0CF3607C67C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4F2E8B8-A3DE-0933-C433-854DF72C2164}"/>
              </a:ext>
            </a:extLst>
          </p:cNvPr>
          <p:cNvSpPr>
            <a:spLocks noGrp="1"/>
          </p:cNvSpPr>
          <p:nvPr>
            <p:ph type="sldNum" sz="quarter" idx="12"/>
          </p:nvPr>
        </p:nvSpPr>
        <p:spPr/>
        <p:txBody>
          <a:bodyPr/>
          <a:lstStyle/>
          <a:p>
            <a:fld id="{838FEB2E-7592-4E7F-85D1-3E5544A215CD}" type="slidenum">
              <a:rPr kumimoji="1" lang="ja-JP" altLang="en-US" smtClean="0"/>
              <a:t>‹#›</a:t>
            </a:fld>
            <a:endParaRPr kumimoji="1" lang="ja-JP" altLang="en-US"/>
          </a:p>
        </p:txBody>
      </p:sp>
    </p:spTree>
    <p:extLst>
      <p:ext uri="{BB962C8B-B14F-4D97-AF65-F5344CB8AC3E}">
        <p14:creationId xmlns:p14="http://schemas.microsoft.com/office/powerpoint/2010/main" val="38768308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1D5CBDD-5CAA-5E13-AA90-35BF2B394ABE}"/>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479A36C-C939-C21A-2068-D92A83A531D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3AA98EB7-96D1-C69E-F2A4-DEC06D72EA5D}"/>
              </a:ext>
            </a:extLst>
          </p:cNvPr>
          <p:cNvSpPr>
            <a:spLocks noGrp="1"/>
          </p:cNvSpPr>
          <p:nvPr>
            <p:ph type="dt" sz="half" idx="10"/>
          </p:nvPr>
        </p:nvSpPr>
        <p:spPr/>
        <p:txBody>
          <a:bodyPr/>
          <a:lstStyle/>
          <a:p>
            <a:fld id="{481296D6-58D1-4B17-B4E6-DBC0DC5B4B66}" type="datetime1">
              <a:rPr kumimoji="1" lang="ja-JP" altLang="en-US" smtClean="0"/>
              <a:t>2026/10/16</a:t>
            </a:fld>
            <a:endParaRPr kumimoji="1" lang="ja-JP" altLang="en-US"/>
          </a:p>
        </p:txBody>
      </p:sp>
      <p:sp>
        <p:nvSpPr>
          <p:cNvPr id="5" name="フッター プレースホルダー 4">
            <a:extLst>
              <a:ext uri="{FF2B5EF4-FFF2-40B4-BE49-F238E27FC236}">
                <a16:creationId xmlns:a16="http://schemas.microsoft.com/office/drawing/2014/main" id="{563C70F3-0036-F1A9-D4B2-184FFA3296E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C6922D8-2A9F-0744-5584-8A6A6F56310B}"/>
              </a:ext>
            </a:extLst>
          </p:cNvPr>
          <p:cNvSpPr>
            <a:spLocks noGrp="1"/>
          </p:cNvSpPr>
          <p:nvPr>
            <p:ph type="sldNum" sz="quarter" idx="12"/>
          </p:nvPr>
        </p:nvSpPr>
        <p:spPr/>
        <p:txBody>
          <a:bodyPr/>
          <a:lstStyle/>
          <a:p>
            <a:fld id="{838FEB2E-7592-4E7F-85D1-3E5544A215CD}" type="slidenum">
              <a:rPr kumimoji="1" lang="ja-JP" altLang="en-US" smtClean="0"/>
              <a:t>‹#›</a:t>
            </a:fld>
            <a:endParaRPr kumimoji="1" lang="ja-JP" altLang="en-US"/>
          </a:p>
        </p:txBody>
      </p:sp>
    </p:spTree>
    <p:extLst>
      <p:ext uri="{BB962C8B-B14F-4D97-AF65-F5344CB8AC3E}">
        <p14:creationId xmlns:p14="http://schemas.microsoft.com/office/powerpoint/2010/main" val="40826798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E6ACEED-2074-878A-B97C-19FF6A74A6C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55774DD-5076-9D91-45CE-59B8C485115C}"/>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3E4437CE-AD90-9825-39E7-9E1C640A4A87}"/>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810EA05E-3415-2E33-D79A-F3D61B87C376}"/>
              </a:ext>
            </a:extLst>
          </p:cNvPr>
          <p:cNvSpPr>
            <a:spLocks noGrp="1"/>
          </p:cNvSpPr>
          <p:nvPr>
            <p:ph type="dt" sz="half" idx="10"/>
          </p:nvPr>
        </p:nvSpPr>
        <p:spPr/>
        <p:txBody>
          <a:bodyPr/>
          <a:lstStyle/>
          <a:p>
            <a:fld id="{96A2550B-94FB-43BE-A5D2-1A3403CF0551}" type="datetime1">
              <a:rPr kumimoji="1" lang="ja-JP" altLang="en-US" smtClean="0"/>
              <a:t>2026/10/16</a:t>
            </a:fld>
            <a:endParaRPr kumimoji="1" lang="ja-JP" altLang="en-US"/>
          </a:p>
        </p:txBody>
      </p:sp>
      <p:sp>
        <p:nvSpPr>
          <p:cNvPr id="6" name="フッター プレースホルダー 5">
            <a:extLst>
              <a:ext uri="{FF2B5EF4-FFF2-40B4-BE49-F238E27FC236}">
                <a16:creationId xmlns:a16="http://schemas.microsoft.com/office/drawing/2014/main" id="{B2F3D3EB-1A43-C466-DA2B-6F5ABDEAD494}"/>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7B05186-7A1E-BC2C-34BA-67D6F0475166}"/>
              </a:ext>
            </a:extLst>
          </p:cNvPr>
          <p:cNvSpPr>
            <a:spLocks noGrp="1"/>
          </p:cNvSpPr>
          <p:nvPr>
            <p:ph type="sldNum" sz="quarter" idx="12"/>
          </p:nvPr>
        </p:nvSpPr>
        <p:spPr/>
        <p:txBody>
          <a:bodyPr/>
          <a:lstStyle/>
          <a:p>
            <a:fld id="{838FEB2E-7592-4E7F-85D1-3E5544A215CD}" type="slidenum">
              <a:rPr kumimoji="1" lang="ja-JP" altLang="en-US" smtClean="0"/>
              <a:t>‹#›</a:t>
            </a:fld>
            <a:endParaRPr kumimoji="1" lang="ja-JP" altLang="en-US"/>
          </a:p>
        </p:txBody>
      </p:sp>
    </p:spTree>
    <p:extLst>
      <p:ext uri="{BB962C8B-B14F-4D97-AF65-F5344CB8AC3E}">
        <p14:creationId xmlns:p14="http://schemas.microsoft.com/office/powerpoint/2010/main" val="1966262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2F67125-E907-307E-7495-C0A4211DD4E4}"/>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6617E01-B1AA-EF5A-02D8-E27042E7E8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731E5D8B-7EF8-A9DC-A1A3-383BAA0D39E8}"/>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A962C170-D920-B45C-B9FD-7D3A82C480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ED91727D-BBF5-5692-E0DE-9431A8473511}"/>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FB423EF6-3339-A8EC-D7A6-F7A759ECD94E}"/>
              </a:ext>
            </a:extLst>
          </p:cNvPr>
          <p:cNvSpPr>
            <a:spLocks noGrp="1"/>
          </p:cNvSpPr>
          <p:nvPr>
            <p:ph type="dt" sz="half" idx="10"/>
          </p:nvPr>
        </p:nvSpPr>
        <p:spPr/>
        <p:txBody>
          <a:bodyPr/>
          <a:lstStyle/>
          <a:p>
            <a:fld id="{FAE3344C-2AAA-40D7-9D61-CD50E40A17C0}" type="datetime1">
              <a:rPr kumimoji="1" lang="ja-JP" altLang="en-US" smtClean="0"/>
              <a:t>2026/10/16</a:t>
            </a:fld>
            <a:endParaRPr kumimoji="1" lang="ja-JP" altLang="en-US"/>
          </a:p>
        </p:txBody>
      </p:sp>
      <p:sp>
        <p:nvSpPr>
          <p:cNvPr id="8" name="フッター プレースホルダー 7">
            <a:extLst>
              <a:ext uri="{FF2B5EF4-FFF2-40B4-BE49-F238E27FC236}">
                <a16:creationId xmlns:a16="http://schemas.microsoft.com/office/drawing/2014/main" id="{D7ADCCAF-E048-0BC0-A7AF-F6B5E9B02024}"/>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DB2EBA40-1C6E-C427-9420-BF35060453BF}"/>
              </a:ext>
            </a:extLst>
          </p:cNvPr>
          <p:cNvSpPr>
            <a:spLocks noGrp="1"/>
          </p:cNvSpPr>
          <p:nvPr>
            <p:ph type="sldNum" sz="quarter" idx="12"/>
          </p:nvPr>
        </p:nvSpPr>
        <p:spPr/>
        <p:txBody>
          <a:bodyPr/>
          <a:lstStyle/>
          <a:p>
            <a:fld id="{838FEB2E-7592-4E7F-85D1-3E5544A215CD}" type="slidenum">
              <a:rPr kumimoji="1" lang="ja-JP" altLang="en-US" smtClean="0"/>
              <a:t>‹#›</a:t>
            </a:fld>
            <a:endParaRPr kumimoji="1" lang="ja-JP" altLang="en-US"/>
          </a:p>
        </p:txBody>
      </p:sp>
    </p:spTree>
    <p:extLst>
      <p:ext uri="{BB962C8B-B14F-4D97-AF65-F5344CB8AC3E}">
        <p14:creationId xmlns:p14="http://schemas.microsoft.com/office/powerpoint/2010/main" val="2093474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38D840A-189C-6AE7-6508-B15489327896}"/>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DA1B0F6C-C59A-A675-9FB5-DC6A2207CDEB}"/>
              </a:ext>
            </a:extLst>
          </p:cNvPr>
          <p:cNvSpPr>
            <a:spLocks noGrp="1"/>
          </p:cNvSpPr>
          <p:nvPr>
            <p:ph type="dt" sz="half" idx="10"/>
          </p:nvPr>
        </p:nvSpPr>
        <p:spPr/>
        <p:txBody>
          <a:bodyPr/>
          <a:lstStyle/>
          <a:p>
            <a:fld id="{45F96ED5-6534-4682-966D-ECD78515DEF7}" type="datetime1">
              <a:rPr kumimoji="1" lang="ja-JP" altLang="en-US" smtClean="0"/>
              <a:t>2026/10/16</a:t>
            </a:fld>
            <a:endParaRPr kumimoji="1" lang="ja-JP" altLang="en-US"/>
          </a:p>
        </p:txBody>
      </p:sp>
      <p:sp>
        <p:nvSpPr>
          <p:cNvPr id="4" name="フッター プレースホルダー 3">
            <a:extLst>
              <a:ext uri="{FF2B5EF4-FFF2-40B4-BE49-F238E27FC236}">
                <a16:creationId xmlns:a16="http://schemas.microsoft.com/office/drawing/2014/main" id="{18FF7532-D190-F1CD-2E88-EC5B8C92992F}"/>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9F52F245-96C2-3BBD-E061-19CF4B089EDE}"/>
              </a:ext>
            </a:extLst>
          </p:cNvPr>
          <p:cNvSpPr>
            <a:spLocks noGrp="1"/>
          </p:cNvSpPr>
          <p:nvPr>
            <p:ph type="sldNum" sz="quarter" idx="12"/>
          </p:nvPr>
        </p:nvSpPr>
        <p:spPr/>
        <p:txBody>
          <a:bodyPr/>
          <a:lstStyle/>
          <a:p>
            <a:fld id="{838FEB2E-7592-4E7F-85D1-3E5544A215CD}" type="slidenum">
              <a:rPr kumimoji="1" lang="ja-JP" altLang="en-US" smtClean="0"/>
              <a:t>‹#›</a:t>
            </a:fld>
            <a:endParaRPr kumimoji="1" lang="ja-JP" altLang="en-US"/>
          </a:p>
        </p:txBody>
      </p:sp>
    </p:spTree>
    <p:extLst>
      <p:ext uri="{BB962C8B-B14F-4D97-AF65-F5344CB8AC3E}">
        <p14:creationId xmlns:p14="http://schemas.microsoft.com/office/powerpoint/2010/main" val="20230961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3DFB1574-63E0-E21B-1BA2-549B5915493F}"/>
              </a:ext>
            </a:extLst>
          </p:cNvPr>
          <p:cNvSpPr>
            <a:spLocks noGrp="1"/>
          </p:cNvSpPr>
          <p:nvPr>
            <p:ph type="dt" sz="half" idx="10"/>
          </p:nvPr>
        </p:nvSpPr>
        <p:spPr/>
        <p:txBody>
          <a:bodyPr/>
          <a:lstStyle/>
          <a:p>
            <a:fld id="{C07338D0-5309-4695-A4CA-0CF49411A50C}" type="datetime1">
              <a:rPr kumimoji="1" lang="ja-JP" altLang="en-US" smtClean="0"/>
              <a:t>2026/10/16</a:t>
            </a:fld>
            <a:endParaRPr kumimoji="1" lang="ja-JP" altLang="en-US"/>
          </a:p>
        </p:txBody>
      </p:sp>
      <p:sp>
        <p:nvSpPr>
          <p:cNvPr id="3" name="フッター プレースホルダー 2">
            <a:extLst>
              <a:ext uri="{FF2B5EF4-FFF2-40B4-BE49-F238E27FC236}">
                <a16:creationId xmlns:a16="http://schemas.microsoft.com/office/drawing/2014/main" id="{41A0A977-5132-3D1C-29B5-FCD7F9D6C73A}"/>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D62ACD0A-757F-39C7-860C-65EA3F3116E1}"/>
              </a:ext>
            </a:extLst>
          </p:cNvPr>
          <p:cNvSpPr>
            <a:spLocks noGrp="1"/>
          </p:cNvSpPr>
          <p:nvPr>
            <p:ph type="sldNum" sz="quarter" idx="12"/>
          </p:nvPr>
        </p:nvSpPr>
        <p:spPr/>
        <p:txBody>
          <a:bodyPr/>
          <a:lstStyle/>
          <a:p>
            <a:fld id="{838FEB2E-7592-4E7F-85D1-3E5544A215CD}" type="slidenum">
              <a:rPr kumimoji="1" lang="ja-JP" altLang="en-US" smtClean="0"/>
              <a:t>‹#›</a:t>
            </a:fld>
            <a:endParaRPr kumimoji="1" lang="ja-JP" altLang="en-US"/>
          </a:p>
        </p:txBody>
      </p:sp>
    </p:spTree>
    <p:extLst>
      <p:ext uri="{BB962C8B-B14F-4D97-AF65-F5344CB8AC3E}">
        <p14:creationId xmlns:p14="http://schemas.microsoft.com/office/powerpoint/2010/main" val="24870130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873E069-AAA6-D64E-2B24-A55B347B3283}"/>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86D961B-9115-C6ED-5AF7-FCD10A09C4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4B8E26D0-838A-FB8A-62AE-C89551DBA1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9A5992B-1F1B-E118-F9D6-EBA0A03FB952}"/>
              </a:ext>
            </a:extLst>
          </p:cNvPr>
          <p:cNvSpPr>
            <a:spLocks noGrp="1"/>
          </p:cNvSpPr>
          <p:nvPr>
            <p:ph type="dt" sz="half" idx="10"/>
          </p:nvPr>
        </p:nvSpPr>
        <p:spPr/>
        <p:txBody>
          <a:bodyPr/>
          <a:lstStyle/>
          <a:p>
            <a:fld id="{E2809478-2229-4C8C-ADBB-8FB02026C032}" type="datetime1">
              <a:rPr kumimoji="1" lang="ja-JP" altLang="en-US" smtClean="0"/>
              <a:t>2026/10/16</a:t>
            </a:fld>
            <a:endParaRPr kumimoji="1" lang="ja-JP" altLang="en-US"/>
          </a:p>
        </p:txBody>
      </p:sp>
      <p:sp>
        <p:nvSpPr>
          <p:cNvPr id="6" name="フッター プレースホルダー 5">
            <a:extLst>
              <a:ext uri="{FF2B5EF4-FFF2-40B4-BE49-F238E27FC236}">
                <a16:creationId xmlns:a16="http://schemas.microsoft.com/office/drawing/2014/main" id="{C12D1934-87D5-069C-2B5A-E07F293D986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A7ABF6B-F4FC-5696-CD19-BE3E13D73FB6}"/>
              </a:ext>
            </a:extLst>
          </p:cNvPr>
          <p:cNvSpPr>
            <a:spLocks noGrp="1"/>
          </p:cNvSpPr>
          <p:nvPr>
            <p:ph type="sldNum" sz="quarter" idx="12"/>
          </p:nvPr>
        </p:nvSpPr>
        <p:spPr/>
        <p:txBody>
          <a:bodyPr/>
          <a:lstStyle/>
          <a:p>
            <a:fld id="{838FEB2E-7592-4E7F-85D1-3E5544A215CD}" type="slidenum">
              <a:rPr kumimoji="1" lang="ja-JP" altLang="en-US" smtClean="0"/>
              <a:t>‹#›</a:t>
            </a:fld>
            <a:endParaRPr kumimoji="1" lang="ja-JP" altLang="en-US"/>
          </a:p>
        </p:txBody>
      </p:sp>
    </p:spTree>
    <p:extLst>
      <p:ext uri="{BB962C8B-B14F-4D97-AF65-F5344CB8AC3E}">
        <p14:creationId xmlns:p14="http://schemas.microsoft.com/office/powerpoint/2010/main" val="2602790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EBCA20F-B960-FE9B-74FE-59EAE72B6B76}"/>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77441565-BA74-8E4F-C718-D735379189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58183FCA-9BC6-8E18-F947-1AD35C2672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3F81A57-187C-53ED-B3AD-EE66FA8DACD6}"/>
              </a:ext>
            </a:extLst>
          </p:cNvPr>
          <p:cNvSpPr>
            <a:spLocks noGrp="1"/>
          </p:cNvSpPr>
          <p:nvPr>
            <p:ph type="dt" sz="half" idx="10"/>
          </p:nvPr>
        </p:nvSpPr>
        <p:spPr/>
        <p:txBody>
          <a:bodyPr/>
          <a:lstStyle/>
          <a:p>
            <a:fld id="{710E07D1-B442-4842-8C07-410D4D5F9B58}" type="datetime1">
              <a:rPr kumimoji="1" lang="ja-JP" altLang="en-US" smtClean="0"/>
              <a:t>2026/10/16</a:t>
            </a:fld>
            <a:endParaRPr kumimoji="1" lang="ja-JP" altLang="en-US"/>
          </a:p>
        </p:txBody>
      </p:sp>
      <p:sp>
        <p:nvSpPr>
          <p:cNvPr id="6" name="フッター プレースホルダー 5">
            <a:extLst>
              <a:ext uri="{FF2B5EF4-FFF2-40B4-BE49-F238E27FC236}">
                <a16:creationId xmlns:a16="http://schemas.microsoft.com/office/drawing/2014/main" id="{07FEE640-C1FE-F554-ADF4-7904A9480A3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3C29818-50AC-109C-2C06-3C64CE9E22BF}"/>
              </a:ext>
            </a:extLst>
          </p:cNvPr>
          <p:cNvSpPr>
            <a:spLocks noGrp="1"/>
          </p:cNvSpPr>
          <p:nvPr>
            <p:ph type="sldNum" sz="quarter" idx="12"/>
          </p:nvPr>
        </p:nvSpPr>
        <p:spPr/>
        <p:txBody>
          <a:bodyPr/>
          <a:lstStyle/>
          <a:p>
            <a:fld id="{838FEB2E-7592-4E7F-85D1-3E5544A215CD}" type="slidenum">
              <a:rPr kumimoji="1" lang="ja-JP" altLang="en-US" smtClean="0"/>
              <a:t>‹#›</a:t>
            </a:fld>
            <a:endParaRPr kumimoji="1" lang="ja-JP" altLang="en-US"/>
          </a:p>
        </p:txBody>
      </p:sp>
    </p:spTree>
    <p:extLst>
      <p:ext uri="{BB962C8B-B14F-4D97-AF65-F5344CB8AC3E}">
        <p14:creationId xmlns:p14="http://schemas.microsoft.com/office/powerpoint/2010/main" val="4236491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74FD4B8-7609-DCBD-C79C-DE905B94E5D7}"/>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4E73529-B49A-F337-93E6-276B39343379}"/>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B574109-17CA-3FAF-AE7C-97DDB2CEFC09}"/>
              </a:ext>
            </a:extLst>
          </p:cNvPr>
          <p:cNvSpPr>
            <a:spLocks noGrp="1"/>
          </p:cNvSpPr>
          <p:nvPr>
            <p:ph type="dt" sz="half" idx="10"/>
          </p:nvPr>
        </p:nvSpPr>
        <p:spPr/>
        <p:txBody>
          <a:bodyPr/>
          <a:lstStyle/>
          <a:p>
            <a:fld id="{08AAC3B1-4778-48A2-9E72-ECA574F7D039}" type="datetime1">
              <a:rPr kumimoji="1" lang="ja-JP" altLang="en-US" smtClean="0"/>
              <a:t>2026/10/16</a:t>
            </a:fld>
            <a:endParaRPr kumimoji="1" lang="ja-JP" altLang="en-US"/>
          </a:p>
        </p:txBody>
      </p:sp>
      <p:sp>
        <p:nvSpPr>
          <p:cNvPr id="5" name="フッター プレースホルダー 4">
            <a:extLst>
              <a:ext uri="{FF2B5EF4-FFF2-40B4-BE49-F238E27FC236}">
                <a16:creationId xmlns:a16="http://schemas.microsoft.com/office/drawing/2014/main" id="{0AC832C5-41A1-BC2D-CFE1-E4EDABF26D7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28FC36C-AAEA-0627-1D0C-EF8E294633BF}"/>
              </a:ext>
            </a:extLst>
          </p:cNvPr>
          <p:cNvSpPr>
            <a:spLocks noGrp="1"/>
          </p:cNvSpPr>
          <p:nvPr>
            <p:ph type="sldNum" sz="quarter" idx="12"/>
          </p:nvPr>
        </p:nvSpPr>
        <p:spPr/>
        <p:txBody>
          <a:bodyPr/>
          <a:lstStyle/>
          <a:p>
            <a:fld id="{838FEB2E-7592-4E7F-85D1-3E5544A215CD}" type="slidenum">
              <a:rPr kumimoji="1" lang="ja-JP" altLang="en-US" smtClean="0"/>
              <a:t>‹#›</a:t>
            </a:fld>
            <a:endParaRPr kumimoji="1" lang="ja-JP" altLang="en-US"/>
          </a:p>
        </p:txBody>
      </p:sp>
    </p:spTree>
    <p:extLst>
      <p:ext uri="{BB962C8B-B14F-4D97-AF65-F5344CB8AC3E}">
        <p14:creationId xmlns:p14="http://schemas.microsoft.com/office/powerpoint/2010/main" val="2121877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4F5C5EAD-72E7-8519-635F-730CA627063D}"/>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534850DF-47A4-4B2E-77B0-AF27B17B32A3}"/>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0DE3F23-8E07-240F-BB1E-61099282B133}"/>
              </a:ext>
            </a:extLst>
          </p:cNvPr>
          <p:cNvSpPr>
            <a:spLocks noGrp="1"/>
          </p:cNvSpPr>
          <p:nvPr>
            <p:ph type="dt" sz="half" idx="10"/>
          </p:nvPr>
        </p:nvSpPr>
        <p:spPr/>
        <p:txBody>
          <a:bodyPr/>
          <a:lstStyle/>
          <a:p>
            <a:fld id="{0FC041D1-7DF5-4E4F-8C92-799E3A57B4E6}" type="datetime1">
              <a:rPr kumimoji="1" lang="ja-JP" altLang="en-US" smtClean="0"/>
              <a:t>2026/10/16</a:t>
            </a:fld>
            <a:endParaRPr kumimoji="1" lang="ja-JP" altLang="en-US"/>
          </a:p>
        </p:txBody>
      </p:sp>
      <p:sp>
        <p:nvSpPr>
          <p:cNvPr id="5" name="フッター プレースホルダー 4">
            <a:extLst>
              <a:ext uri="{FF2B5EF4-FFF2-40B4-BE49-F238E27FC236}">
                <a16:creationId xmlns:a16="http://schemas.microsoft.com/office/drawing/2014/main" id="{261B580D-E8BA-9955-FB89-95849005799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A2638A8-F346-4408-53F8-8B966E75ADA6}"/>
              </a:ext>
            </a:extLst>
          </p:cNvPr>
          <p:cNvSpPr>
            <a:spLocks noGrp="1"/>
          </p:cNvSpPr>
          <p:nvPr>
            <p:ph type="sldNum" sz="quarter" idx="12"/>
          </p:nvPr>
        </p:nvSpPr>
        <p:spPr/>
        <p:txBody>
          <a:bodyPr/>
          <a:lstStyle/>
          <a:p>
            <a:fld id="{838FEB2E-7592-4E7F-85D1-3E5544A215CD}" type="slidenum">
              <a:rPr kumimoji="1" lang="ja-JP" altLang="en-US" smtClean="0"/>
              <a:t>‹#›</a:t>
            </a:fld>
            <a:endParaRPr kumimoji="1" lang="ja-JP" altLang="en-US"/>
          </a:p>
        </p:txBody>
      </p:sp>
    </p:spTree>
    <p:extLst>
      <p:ext uri="{BB962C8B-B14F-4D97-AF65-F5344CB8AC3E}">
        <p14:creationId xmlns:p14="http://schemas.microsoft.com/office/powerpoint/2010/main" val="673790638"/>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2F5C2E7B-BD95-0661-87C7-F0186ED377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B300380-C04E-4DBE-3DD2-88E74FE8EC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1DA52AB-475E-A597-CE6F-983A10C72D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7E111AC-0921-43E0-B6C8-C285A0F47702}" type="datetime1">
              <a:rPr kumimoji="1" lang="ja-JP" altLang="en-US" smtClean="0"/>
              <a:t>2026/10/16</a:t>
            </a:fld>
            <a:endParaRPr kumimoji="1" lang="ja-JP" altLang="en-US"/>
          </a:p>
        </p:txBody>
      </p:sp>
      <p:sp>
        <p:nvSpPr>
          <p:cNvPr id="5" name="フッター プレースホルダー 4">
            <a:extLst>
              <a:ext uri="{FF2B5EF4-FFF2-40B4-BE49-F238E27FC236}">
                <a16:creationId xmlns:a16="http://schemas.microsoft.com/office/drawing/2014/main" id="{8C6B88B4-E354-65BA-E3A7-E10A4D44A84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9BC3801C-33D9-B49D-75E0-4FF9A6C27B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38FEB2E-7592-4E7F-85D1-3E5544A215CD}" type="slidenum">
              <a:rPr kumimoji="1" lang="ja-JP" altLang="en-US" smtClean="0"/>
              <a:t>‹#›</a:t>
            </a:fld>
            <a:endParaRPr kumimoji="1" lang="ja-JP" altLang="en-US"/>
          </a:p>
        </p:txBody>
      </p:sp>
    </p:spTree>
    <p:extLst>
      <p:ext uri="{BB962C8B-B14F-4D97-AF65-F5344CB8AC3E}">
        <p14:creationId xmlns:p14="http://schemas.microsoft.com/office/powerpoint/2010/main" val="16846520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_rels/slide2.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4BB774-036E-2C27-3172-76D5BEC03B07}"/>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36E07FCC-715D-E923-7F80-C6888760CA0A}"/>
              </a:ext>
            </a:extLst>
          </p:cNvPr>
          <p:cNvSpPr txBox="1"/>
          <p:nvPr/>
        </p:nvSpPr>
        <p:spPr>
          <a:xfrm>
            <a:off x="9179667" y="252920"/>
            <a:ext cx="2808782" cy="369332"/>
          </a:xfrm>
          <a:prstGeom prst="rect">
            <a:avLst/>
          </a:prstGeom>
          <a:noFill/>
          <a:ln>
            <a:solidFill>
              <a:schemeClr val="accent1"/>
            </a:solidFill>
          </a:ln>
        </p:spPr>
        <p:txBody>
          <a:bodyPr wrap="none" rtlCol="0">
            <a:spAutoFit/>
          </a:bodyPr>
          <a:lstStyle/>
          <a:p>
            <a:r>
              <a:rPr kumimoji="1" lang="en-US" altLang="ja-JP"/>
              <a:t>7.1</a:t>
            </a:r>
            <a:r>
              <a:rPr kumimoji="1" lang="ja-JP" altLang="en-US"/>
              <a:t>（別紙１）提案書雛型</a:t>
            </a:r>
          </a:p>
        </p:txBody>
      </p:sp>
      <p:sp>
        <p:nvSpPr>
          <p:cNvPr id="4" name="テキスト ボックス 3">
            <a:extLst>
              <a:ext uri="{FF2B5EF4-FFF2-40B4-BE49-F238E27FC236}">
                <a16:creationId xmlns:a16="http://schemas.microsoft.com/office/drawing/2014/main" id="{DFEE351B-C60C-9DE8-007B-3C24FE830B4D}"/>
              </a:ext>
            </a:extLst>
          </p:cNvPr>
          <p:cNvSpPr txBox="1"/>
          <p:nvPr/>
        </p:nvSpPr>
        <p:spPr>
          <a:xfrm>
            <a:off x="914400" y="1196502"/>
            <a:ext cx="2723823" cy="369332"/>
          </a:xfrm>
          <a:prstGeom prst="rect">
            <a:avLst/>
          </a:prstGeom>
          <a:noFill/>
        </p:spPr>
        <p:txBody>
          <a:bodyPr wrap="none" rtlCol="0">
            <a:spAutoFit/>
          </a:bodyPr>
          <a:lstStyle/>
          <a:p>
            <a:r>
              <a:rPr kumimoji="1" lang="en-US" altLang="ja-JP" b="1" dirty="0"/>
              <a:t>【1</a:t>
            </a:r>
            <a:r>
              <a:rPr kumimoji="1" lang="ja-JP" altLang="en-US" b="1" dirty="0"/>
              <a:t>　委託事業の目的</a:t>
            </a:r>
            <a:r>
              <a:rPr kumimoji="1" lang="en-US" altLang="ja-JP" b="1" dirty="0"/>
              <a:t>】</a:t>
            </a:r>
            <a:endParaRPr kumimoji="1" lang="ja-JP" altLang="en-US" b="1" dirty="0"/>
          </a:p>
        </p:txBody>
      </p:sp>
      <p:graphicFrame>
        <p:nvGraphicFramePr>
          <p:cNvPr id="5" name="表 4">
            <a:extLst>
              <a:ext uri="{FF2B5EF4-FFF2-40B4-BE49-F238E27FC236}">
                <a16:creationId xmlns:a16="http://schemas.microsoft.com/office/drawing/2014/main" id="{092A5781-18CD-8567-CF46-1D927ED6B02D}"/>
              </a:ext>
            </a:extLst>
          </p:cNvPr>
          <p:cNvGraphicFramePr>
            <a:graphicFrameLocks noGrp="1"/>
          </p:cNvGraphicFramePr>
          <p:nvPr>
            <p:extLst>
              <p:ext uri="{D42A27DB-BD31-4B8C-83A1-F6EECF244321}">
                <p14:modId xmlns:p14="http://schemas.microsoft.com/office/powerpoint/2010/main" val="291672640"/>
              </p:ext>
            </p:extLst>
          </p:nvPr>
        </p:nvGraphicFramePr>
        <p:xfrm>
          <a:off x="1507787" y="2042628"/>
          <a:ext cx="8128000" cy="370840"/>
        </p:xfrm>
        <a:graphic>
          <a:graphicData uri="http://schemas.openxmlformats.org/drawingml/2006/table">
            <a:tbl>
              <a:tblPr firstRow="1" bandRow="1">
                <a:tableStyleId>{5C22544A-7EE6-4342-B048-85BDC9FD1C3A}</a:tableStyleId>
              </a:tblPr>
              <a:tblGrid>
                <a:gridCol w="1246221">
                  <a:extLst>
                    <a:ext uri="{9D8B030D-6E8A-4147-A177-3AD203B41FA5}">
                      <a16:colId xmlns:a16="http://schemas.microsoft.com/office/drawing/2014/main" val="2754466079"/>
                    </a:ext>
                  </a:extLst>
                </a:gridCol>
                <a:gridCol w="6881779">
                  <a:extLst>
                    <a:ext uri="{9D8B030D-6E8A-4147-A177-3AD203B41FA5}">
                      <a16:colId xmlns:a16="http://schemas.microsoft.com/office/drawing/2014/main" val="120487284"/>
                    </a:ext>
                  </a:extLst>
                </a:gridCol>
              </a:tblGrid>
              <a:tr h="370840">
                <a:tc>
                  <a:txBody>
                    <a:bodyPr/>
                    <a:lstStyle/>
                    <a:p>
                      <a:r>
                        <a:rPr kumimoji="1" lang="ja-JP" altLang="en-US" b="0">
                          <a:solidFill>
                            <a:schemeClr val="tx1"/>
                          </a:solidFill>
                        </a:rPr>
                        <a:t>記述内容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r>
                        <a:rPr kumimoji="1" lang="ja-JP" altLang="en-US" b="0" dirty="0">
                          <a:solidFill>
                            <a:schemeClr val="tx1"/>
                          </a:solidFill>
                        </a:rPr>
                        <a:t>機構の方針に合致した事業目的が提案されている。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6608839"/>
                  </a:ext>
                </a:extLst>
              </a:tr>
            </a:tbl>
          </a:graphicData>
        </a:graphic>
      </p:graphicFrame>
      <p:sp>
        <p:nvSpPr>
          <p:cNvPr id="7" name="四角形: 角を丸くする 6">
            <a:extLst>
              <a:ext uri="{FF2B5EF4-FFF2-40B4-BE49-F238E27FC236}">
                <a16:creationId xmlns:a16="http://schemas.microsoft.com/office/drawing/2014/main" id="{F3E81BAC-495A-A268-DF58-707AA2E9CE1E}"/>
              </a:ext>
            </a:extLst>
          </p:cNvPr>
          <p:cNvSpPr/>
          <p:nvPr/>
        </p:nvSpPr>
        <p:spPr>
          <a:xfrm>
            <a:off x="1507787" y="2761035"/>
            <a:ext cx="8128000" cy="667965"/>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1400" dirty="0">
                <a:solidFill>
                  <a:schemeClr val="tx1"/>
                </a:solidFill>
              </a:rPr>
              <a:t>【</a:t>
            </a:r>
            <a:r>
              <a:rPr kumimoji="1" lang="ja-JP" altLang="en-US" sz="1400" dirty="0">
                <a:solidFill>
                  <a:schemeClr val="tx1"/>
                </a:solidFill>
              </a:rPr>
              <a:t>基礎点評価の観点</a:t>
            </a:r>
            <a:r>
              <a:rPr kumimoji="1" lang="en-US" altLang="ja-JP" sz="1400" dirty="0">
                <a:solidFill>
                  <a:schemeClr val="tx1"/>
                </a:solidFill>
              </a:rPr>
              <a:t>】</a:t>
            </a:r>
          </a:p>
          <a:p>
            <a:r>
              <a:rPr lang="ja-JP" altLang="en-US" sz="1400" dirty="0">
                <a:solidFill>
                  <a:schemeClr val="tx1"/>
                </a:solidFill>
              </a:rPr>
              <a:t>本業務の目的、業務の基本方針及び求める成果を理解した</a:t>
            </a:r>
            <a:r>
              <a:rPr kumimoji="1" lang="ja-JP" altLang="en-US" sz="1400" dirty="0">
                <a:solidFill>
                  <a:schemeClr val="tx1"/>
                </a:solidFill>
              </a:rPr>
              <a:t>提案がなされているか。</a:t>
            </a:r>
          </a:p>
        </p:txBody>
      </p:sp>
      <p:sp>
        <p:nvSpPr>
          <p:cNvPr id="2" name="スライド番号プレースホルダー 1">
            <a:extLst>
              <a:ext uri="{FF2B5EF4-FFF2-40B4-BE49-F238E27FC236}">
                <a16:creationId xmlns:a16="http://schemas.microsoft.com/office/drawing/2014/main" id="{904D7ED9-09DA-652C-AEFC-C573E2D287B7}"/>
              </a:ext>
            </a:extLst>
          </p:cNvPr>
          <p:cNvSpPr>
            <a:spLocks noGrp="1"/>
          </p:cNvSpPr>
          <p:nvPr>
            <p:ph type="sldNum" sz="quarter" idx="12"/>
          </p:nvPr>
        </p:nvSpPr>
        <p:spPr>
          <a:xfrm>
            <a:off x="9346498" y="6422517"/>
            <a:ext cx="2743200" cy="365125"/>
          </a:xfrm>
        </p:spPr>
        <p:txBody>
          <a:bodyPr/>
          <a:lstStyle/>
          <a:p>
            <a:fld id="{838FEB2E-7592-4E7F-85D1-3E5544A215CD}" type="slidenum">
              <a:rPr kumimoji="1" lang="ja-JP" altLang="en-US" sz="1600" b="1" smtClean="0"/>
              <a:t>1</a:t>
            </a:fld>
            <a:endParaRPr kumimoji="1" lang="ja-JP" altLang="en-US" sz="1600" b="1"/>
          </a:p>
        </p:txBody>
      </p:sp>
    </p:spTree>
    <p:extLst>
      <p:ext uri="{BB962C8B-B14F-4D97-AF65-F5344CB8AC3E}">
        <p14:creationId xmlns:p14="http://schemas.microsoft.com/office/powerpoint/2010/main" val="40155265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F5EB1-FB0D-F34F-EBA6-CB16A17B2B84}"/>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BEE05145-FE1E-9255-0BC0-62DA8121B917}"/>
              </a:ext>
            </a:extLst>
          </p:cNvPr>
          <p:cNvSpPr txBox="1"/>
          <p:nvPr/>
        </p:nvSpPr>
        <p:spPr>
          <a:xfrm>
            <a:off x="9179667" y="252920"/>
            <a:ext cx="2808782" cy="369332"/>
          </a:xfrm>
          <a:prstGeom prst="rect">
            <a:avLst/>
          </a:prstGeom>
          <a:noFill/>
          <a:ln>
            <a:solidFill>
              <a:schemeClr val="accent1"/>
            </a:solidFill>
          </a:ln>
        </p:spPr>
        <p:txBody>
          <a:bodyPr wrap="none" rtlCol="0">
            <a:spAutoFit/>
          </a:bodyPr>
          <a:lstStyle/>
          <a:p>
            <a:r>
              <a:rPr kumimoji="1" lang="en-US" altLang="ja-JP"/>
              <a:t>7.1</a:t>
            </a:r>
            <a:r>
              <a:rPr kumimoji="1" lang="ja-JP" altLang="en-US"/>
              <a:t>（別紙１）提案書雛型</a:t>
            </a:r>
          </a:p>
        </p:txBody>
      </p:sp>
      <p:sp>
        <p:nvSpPr>
          <p:cNvPr id="4" name="テキスト ボックス 3">
            <a:extLst>
              <a:ext uri="{FF2B5EF4-FFF2-40B4-BE49-F238E27FC236}">
                <a16:creationId xmlns:a16="http://schemas.microsoft.com/office/drawing/2014/main" id="{005E2770-37F3-6FB8-D8A1-3985BAF8BCB5}"/>
              </a:ext>
            </a:extLst>
          </p:cNvPr>
          <p:cNvSpPr txBox="1"/>
          <p:nvPr/>
        </p:nvSpPr>
        <p:spPr>
          <a:xfrm>
            <a:off x="914400" y="1196502"/>
            <a:ext cx="2262158" cy="369332"/>
          </a:xfrm>
          <a:prstGeom prst="rect">
            <a:avLst/>
          </a:prstGeom>
          <a:noFill/>
        </p:spPr>
        <p:txBody>
          <a:bodyPr wrap="none" rtlCol="0">
            <a:spAutoFit/>
          </a:bodyPr>
          <a:lstStyle/>
          <a:p>
            <a:r>
              <a:rPr kumimoji="1" lang="en-US" altLang="ja-JP" b="1" dirty="0"/>
              <a:t>【</a:t>
            </a:r>
            <a:r>
              <a:rPr lang="ja-JP" altLang="en-US" b="1" dirty="0"/>
              <a:t>２．役務の内容</a:t>
            </a:r>
            <a:r>
              <a:rPr kumimoji="1" lang="en-US" altLang="ja-JP" b="1" dirty="0"/>
              <a:t>】</a:t>
            </a:r>
            <a:endParaRPr kumimoji="1" lang="ja-JP" altLang="en-US" b="1" dirty="0"/>
          </a:p>
        </p:txBody>
      </p:sp>
      <p:graphicFrame>
        <p:nvGraphicFramePr>
          <p:cNvPr id="5" name="表 4">
            <a:extLst>
              <a:ext uri="{FF2B5EF4-FFF2-40B4-BE49-F238E27FC236}">
                <a16:creationId xmlns:a16="http://schemas.microsoft.com/office/drawing/2014/main" id="{2011B51A-B14F-2328-A01A-76679371D26A}"/>
              </a:ext>
            </a:extLst>
          </p:cNvPr>
          <p:cNvGraphicFramePr>
            <a:graphicFrameLocks noGrp="1"/>
          </p:cNvGraphicFramePr>
          <p:nvPr>
            <p:extLst>
              <p:ext uri="{D42A27DB-BD31-4B8C-83A1-F6EECF244321}">
                <p14:modId xmlns:p14="http://schemas.microsoft.com/office/powerpoint/2010/main" val="509711532"/>
              </p:ext>
            </p:extLst>
          </p:nvPr>
        </p:nvGraphicFramePr>
        <p:xfrm>
          <a:off x="1507787" y="2042628"/>
          <a:ext cx="8128000" cy="370840"/>
        </p:xfrm>
        <a:graphic>
          <a:graphicData uri="http://schemas.openxmlformats.org/drawingml/2006/table">
            <a:tbl>
              <a:tblPr firstRow="1" bandRow="1">
                <a:tableStyleId>{5C22544A-7EE6-4342-B048-85BDC9FD1C3A}</a:tableStyleId>
              </a:tblPr>
              <a:tblGrid>
                <a:gridCol w="1246221">
                  <a:extLst>
                    <a:ext uri="{9D8B030D-6E8A-4147-A177-3AD203B41FA5}">
                      <a16:colId xmlns:a16="http://schemas.microsoft.com/office/drawing/2014/main" val="2754466079"/>
                    </a:ext>
                  </a:extLst>
                </a:gridCol>
                <a:gridCol w="6881779">
                  <a:extLst>
                    <a:ext uri="{9D8B030D-6E8A-4147-A177-3AD203B41FA5}">
                      <a16:colId xmlns:a16="http://schemas.microsoft.com/office/drawing/2014/main" val="120487284"/>
                    </a:ext>
                  </a:extLst>
                </a:gridCol>
              </a:tblGrid>
              <a:tr h="370840">
                <a:tc>
                  <a:txBody>
                    <a:bodyPr/>
                    <a:lstStyle/>
                    <a:p>
                      <a:r>
                        <a:rPr kumimoji="1" lang="ja-JP" altLang="en-US" b="0">
                          <a:solidFill>
                            <a:schemeClr val="tx1"/>
                          </a:solidFill>
                        </a:rPr>
                        <a:t>記述内容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r>
                        <a:rPr kumimoji="1" lang="ja-JP" altLang="en-US" b="0" dirty="0">
                          <a:solidFill>
                            <a:schemeClr val="tx1"/>
                          </a:solidFill>
                        </a:rPr>
                        <a:t>本事業の役務内容を理解した提案が行われている。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6608839"/>
                  </a:ext>
                </a:extLst>
              </a:tr>
            </a:tbl>
          </a:graphicData>
        </a:graphic>
      </p:graphicFrame>
      <p:sp>
        <p:nvSpPr>
          <p:cNvPr id="7" name="四角形: 角を丸くする 6">
            <a:extLst>
              <a:ext uri="{FF2B5EF4-FFF2-40B4-BE49-F238E27FC236}">
                <a16:creationId xmlns:a16="http://schemas.microsoft.com/office/drawing/2014/main" id="{DA0B77B6-0EC0-3A5D-61C0-750C70155AD3}"/>
              </a:ext>
            </a:extLst>
          </p:cNvPr>
          <p:cNvSpPr/>
          <p:nvPr/>
        </p:nvSpPr>
        <p:spPr>
          <a:xfrm>
            <a:off x="1507787" y="2761035"/>
            <a:ext cx="8128000" cy="667965"/>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1400" dirty="0">
                <a:solidFill>
                  <a:schemeClr val="tx1"/>
                </a:solidFill>
              </a:rPr>
              <a:t>【</a:t>
            </a:r>
            <a:r>
              <a:rPr kumimoji="1" lang="ja-JP" altLang="en-US" sz="1400" dirty="0">
                <a:solidFill>
                  <a:schemeClr val="tx1"/>
                </a:solidFill>
              </a:rPr>
              <a:t>基礎点評価の観点</a:t>
            </a:r>
            <a:r>
              <a:rPr kumimoji="1" lang="en-US" altLang="ja-JP" sz="1400" dirty="0">
                <a:solidFill>
                  <a:schemeClr val="tx1"/>
                </a:solidFill>
              </a:rPr>
              <a:t>】</a:t>
            </a:r>
          </a:p>
          <a:p>
            <a:r>
              <a:rPr lang="ja-JP" altLang="en-US" sz="1400" dirty="0">
                <a:solidFill>
                  <a:schemeClr val="tx1"/>
                </a:solidFill>
              </a:rPr>
              <a:t>本事業の役務の内容を十分に理解した</a:t>
            </a:r>
            <a:r>
              <a:rPr kumimoji="1" lang="ja-JP" altLang="en-US" sz="1400" dirty="0">
                <a:solidFill>
                  <a:schemeClr val="tx1"/>
                </a:solidFill>
              </a:rPr>
              <a:t>提案がなされているか。</a:t>
            </a:r>
          </a:p>
        </p:txBody>
      </p:sp>
      <p:sp>
        <p:nvSpPr>
          <p:cNvPr id="2" name="スライド番号プレースホルダー 1">
            <a:extLst>
              <a:ext uri="{FF2B5EF4-FFF2-40B4-BE49-F238E27FC236}">
                <a16:creationId xmlns:a16="http://schemas.microsoft.com/office/drawing/2014/main" id="{EA492531-596E-3B73-4EFD-7D760E882281}"/>
              </a:ext>
            </a:extLst>
          </p:cNvPr>
          <p:cNvSpPr>
            <a:spLocks noGrp="1"/>
          </p:cNvSpPr>
          <p:nvPr>
            <p:ph type="sldNum" sz="quarter" idx="12"/>
          </p:nvPr>
        </p:nvSpPr>
        <p:spPr>
          <a:xfrm>
            <a:off x="9346498" y="6422517"/>
            <a:ext cx="2743200" cy="365125"/>
          </a:xfrm>
        </p:spPr>
        <p:txBody>
          <a:bodyPr/>
          <a:lstStyle/>
          <a:p>
            <a:fld id="{838FEB2E-7592-4E7F-85D1-3E5544A215CD}" type="slidenum">
              <a:rPr kumimoji="1" lang="ja-JP" altLang="en-US" sz="1600" b="1" smtClean="0"/>
              <a:t>2</a:t>
            </a:fld>
            <a:endParaRPr kumimoji="1" lang="ja-JP" altLang="en-US" sz="1600" b="1"/>
          </a:p>
        </p:txBody>
      </p:sp>
    </p:spTree>
    <p:extLst>
      <p:ext uri="{BB962C8B-B14F-4D97-AF65-F5344CB8AC3E}">
        <p14:creationId xmlns:p14="http://schemas.microsoft.com/office/powerpoint/2010/main" val="854402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E2AA9-065E-CCE4-C4B8-889B7255F3B8}"/>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6F16498D-11AC-B428-1927-554170D13E19}"/>
              </a:ext>
            </a:extLst>
          </p:cNvPr>
          <p:cNvSpPr txBox="1"/>
          <p:nvPr/>
        </p:nvSpPr>
        <p:spPr>
          <a:xfrm>
            <a:off x="9179667" y="252920"/>
            <a:ext cx="2808782" cy="369332"/>
          </a:xfrm>
          <a:prstGeom prst="rect">
            <a:avLst/>
          </a:prstGeom>
          <a:noFill/>
          <a:ln>
            <a:solidFill>
              <a:schemeClr val="accent1"/>
            </a:solidFill>
          </a:ln>
        </p:spPr>
        <p:txBody>
          <a:bodyPr wrap="none" rtlCol="0">
            <a:spAutoFit/>
          </a:bodyPr>
          <a:lstStyle/>
          <a:p>
            <a:r>
              <a:rPr kumimoji="1" lang="en-US" altLang="ja-JP" dirty="0"/>
              <a:t>7.1</a:t>
            </a:r>
            <a:r>
              <a:rPr kumimoji="1" lang="ja-JP" altLang="en-US" dirty="0"/>
              <a:t>（別紙１）提案書雛型</a:t>
            </a:r>
          </a:p>
        </p:txBody>
      </p:sp>
      <p:sp>
        <p:nvSpPr>
          <p:cNvPr id="4" name="テキスト ボックス 3">
            <a:extLst>
              <a:ext uri="{FF2B5EF4-FFF2-40B4-BE49-F238E27FC236}">
                <a16:creationId xmlns:a16="http://schemas.microsoft.com/office/drawing/2014/main" id="{69471C9E-3448-2A66-A44E-C5A22E6D489B}"/>
              </a:ext>
            </a:extLst>
          </p:cNvPr>
          <p:cNvSpPr txBox="1"/>
          <p:nvPr/>
        </p:nvSpPr>
        <p:spPr>
          <a:xfrm>
            <a:off x="426261" y="323049"/>
            <a:ext cx="5790368" cy="369332"/>
          </a:xfrm>
          <a:prstGeom prst="rect">
            <a:avLst/>
          </a:prstGeom>
          <a:noFill/>
        </p:spPr>
        <p:txBody>
          <a:bodyPr wrap="none" rtlCol="0">
            <a:spAutoFit/>
          </a:bodyPr>
          <a:lstStyle/>
          <a:p>
            <a:r>
              <a:rPr kumimoji="1" lang="en-US" altLang="ja-JP" b="1" dirty="0"/>
              <a:t>【</a:t>
            </a:r>
            <a:r>
              <a:rPr lang="ja-JP" altLang="en-US" b="1" dirty="0">
                <a:latin typeface="游ゴシック" panose="020B0400000000000000" pitchFamily="50" charset="-128"/>
              </a:rPr>
              <a:t> 「</a:t>
            </a:r>
            <a:r>
              <a:rPr lang="zh-TW" altLang="en-US" b="1" dirty="0">
                <a:latin typeface="游ゴシック" panose="020B0400000000000000" pitchFamily="50" charset="-128"/>
                <a:ea typeface="游ゴシック" panose="020B0400000000000000" pitchFamily="50" charset="-128"/>
              </a:rPr>
              <a:t>３．実施業務</a:t>
            </a:r>
            <a:r>
              <a:rPr lang="ja-JP" altLang="en-US" b="1" dirty="0">
                <a:latin typeface="游ゴシック" panose="020B0400000000000000" pitchFamily="50" charset="-128"/>
              </a:rPr>
              <a:t>」</a:t>
            </a:r>
            <a:r>
              <a:rPr lang="ja-JP" altLang="en-US" b="1" dirty="0"/>
              <a:t>及び「４．提案を求める事項」</a:t>
            </a:r>
            <a:r>
              <a:rPr kumimoji="1" lang="en-US" altLang="ja-JP" b="1" dirty="0"/>
              <a:t>】</a:t>
            </a:r>
            <a:endParaRPr kumimoji="1" lang="ja-JP" altLang="en-US" b="1" dirty="0"/>
          </a:p>
        </p:txBody>
      </p:sp>
      <p:graphicFrame>
        <p:nvGraphicFramePr>
          <p:cNvPr id="5" name="表 4">
            <a:extLst>
              <a:ext uri="{FF2B5EF4-FFF2-40B4-BE49-F238E27FC236}">
                <a16:creationId xmlns:a16="http://schemas.microsoft.com/office/drawing/2014/main" id="{1AC73EFC-AB99-6348-FF3B-812EAC0AD0A8}"/>
              </a:ext>
            </a:extLst>
          </p:cNvPr>
          <p:cNvGraphicFramePr>
            <a:graphicFrameLocks noGrp="1"/>
          </p:cNvGraphicFramePr>
          <p:nvPr>
            <p:extLst>
              <p:ext uri="{D42A27DB-BD31-4B8C-83A1-F6EECF244321}">
                <p14:modId xmlns:p14="http://schemas.microsoft.com/office/powerpoint/2010/main" val="359661312"/>
              </p:ext>
            </p:extLst>
          </p:nvPr>
        </p:nvGraphicFramePr>
        <p:xfrm>
          <a:off x="1686541" y="884335"/>
          <a:ext cx="8128000" cy="640080"/>
        </p:xfrm>
        <a:graphic>
          <a:graphicData uri="http://schemas.openxmlformats.org/drawingml/2006/table">
            <a:tbl>
              <a:tblPr firstRow="1" bandRow="1">
                <a:tableStyleId>{5C22544A-7EE6-4342-B048-85BDC9FD1C3A}</a:tableStyleId>
              </a:tblPr>
              <a:tblGrid>
                <a:gridCol w="1246221">
                  <a:extLst>
                    <a:ext uri="{9D8B030D-6E8A-4147-A177-3AD203B41FA5}">
                      <a16:colId xmlns:a16="http://schemas.microsoft.com/office/drawing/2014/main" val="2754466079"/>
                    </a:ext>
                  </a:extLst>
                </a:gridCol>
                <a:gridCol w="6881779">
                  <a:extLst>
                    <a:ext uri="{9D8B030D-6E8A-4147-A177-3AD203B41FA5}">
                      <a16:colId xmlns:a16="http://schemas.microsoft.com/office/drawing/2014/main" val="120487284"/>
                    </a:ext>
                  </a:extLst>
                </a:gridCol>
              </a:tblGrid>
              <a:tr h="370840">
                <a:tc>
                  <a:txBody>
                    <a:bodyPr/>
                    <a:lstStyle/>
                    <a:p>
                      <a:r>
                        <a:rPr kumimoji="1" lang="ja-JP" altLang="en-US" b="0">
                          <a:solidFill>
                            <a:schemeClr val="tx1"/>
                          </a:solidFill>
                        </a:rPr>
                        <a:t>記述内容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r>
                        <a:rPr kumimoji="1" lang="ja-JP" altLang="en-US" b="0" dirty="0">
                          <a:solidFill>
                            <a:schemeClr val="tx1"/>
                          </a:solidFill>
                          <a:latin typeface="游ゴシック" panose="020B0400000000000000" pitchFamily="50" charset="-128"/>
                          <a:ea typeface="游ゴシック" panose="020B0400000000000000" pitchFamily="50" charset="-128"/>
                        </a:rPr>
                        <a:t>「</a:t>
                      </a:r>
                      <a:r>
                        <a:rPr kumimoji="1" lang="zh-TW" altLang="en-US" b="0" dirty="0">
                          <a:solidFill>
                            <a:schemeClr val="tx1"/>
                          </a:solidFill>
                          <a:latin typeface="游ゴシック" panose="020B0400000000000000" pitchFamily="50" charset="-128"/>
                          <a:ea typeface="游ゴシック" panose="020B0400000000000000" pitchFamily="50" charset="-128"/>
                        </a:rPr>
                        <a:t>３．実施業務</a:t>
                      </a:r>
                      <a:r>
                        <a:rPr kumimoji="1" lang="ja-JP" altLang="en-US" b="0" dirty="0">
                          <a:solidFill>
                            <a:schemeClr val="tx1"/>
                          </a:solidFill>
                          <a:latin typeface="游ゴシック" panose="020B0400000000000000" pitchFamily="50" charset="-128"/>
                          <a:ea typeface="游ゴシック" panose="020B0400000000000000" pitchFamily="50" charset="-128"/>
                        </a:rPr>
                        <a:t>」及び「４．提案を求める事項」に添った内容が記述されているか。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6608839"/>
                  </a:ext>
                </a:extLst>
              </a:tr>
            </a:tbl>
          </a:graphicData>
        </a:graphic>
      </p:graphicFrame>
      <p:sp>
        <p:nvSpPr>
          <p:cNvPr id="7" name="四角形: 角を丸くする 6">
            <a:extLst>
              <a:ext uri="{FF2B5EF4-FFF2-40B4-BE49-F238E27FC236}">
                <a16:creationId xmlns:a16="http://schemas.microsoft.com/office/drawing/2014/main" id="{31F0AB0B-10BD-7053-E3A0-57E24839680D}"/>
              </a:ext>
            </a:extLst>
          </p:cNvPr>
          <p:cNvSpPr/>
          <p:nvPr/>
        </p:nvSpPr>
        <p:spPr>
          <a:xfrm>
            <a:off x="262457" y="1956077"/>
            <a:ext cx="4205591" cy="4649002"/>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1200" dirty="0">
                <a:solidFill>
                  <a:schemeClr val="tx1"/>
                </a:solidFill>
                <a:latin typeface="游ゴシック" panose="020B0400000000000000" pitchFamily="50" charset="-128"/>
                <a:ea typeface="游ゴシック" panose="020B0400000000000000" pitchFamily="50" charset="-128"/>
              </a:rPr>
              <a:t>【</a:t>
            </a:r>
            <a:r>
              <a:rPr kumimoji="1" lang="ja-JP" altLang="en-US" sz="1200" dirty="0">
                <a:solidFill>
                  <a:schemeClr val="tx1"/>
                </a:solidFill>
                <a:latin typeface="游ゴシック" panose="020B0400000000000000" pitchFamily="50" charset="-128"/>
                <a:ea typeface="游ゴシック" panose="020B0400000000000000" pitchFamily="50" charset="-128"/>
              </a:rPr>
              <a:t>基礎点評価の観点</a:t>
            </a:r>
            <a:r>
              <a:rPr kumimoji="1" lang="en-US" altLang="ja-JP" sz="1200" dirty="0">
                <a:solidFill>
                  <a:schemeClr val="tx1"/>
                </a:solidFill>
                <a:latin typeface="游ゴシック" panose="020B0400000000000000" pitchFamily="50" charset="-128"/>
                <a:ea typeface="游ゴシック" panose="020B0400000000000000" pitchFamily="50" charset="-128"/>
              </a:rPr>
              <a:t>】</a:t>
            </a:r>
          </a:p>
          <a:p>
            <a:pPr marL="180975" indent="-180975"/>
            <a:r>
              <a:rPr lang="ja-JP" altLang="en-US" sz="1200" dirty="0">
                <a:solidFill>
                  <a:schemeClr val="tx1"/>
                </a:solidFill>
                <a:latin typeface="游ゴシック" panose="020B0400000000000000" pitchFamily="50" charset="-128"/>
                <a:ea typeface="游ゴシック" panose="020B0400000000000000" pitchFamily="50" charset="-128"/>
              </a:rPr>
              <a:t>・本項目の目的及び役務内容を十分に理解しているか。また、「認知度向上」にとどまらず、認知、理解、意識等を経て消費者の具体的な安全行動につなげることの重要性や現状の広報活動における課題について、的確に捉えられるアプローチがとられているか。・若年層及び女性を重点対象として複数の製品を対象とした広報施策を企画・実施するとともに、その効果を測定・検証するという本事業の目的及び役務内容を十分に理解しているか。</a:t>
            </a:r>
            <a:endParaRPr lang="en-US" altLang="ja-JP" sz="1200" dirty="0">
              <a:solidFill>
                <a:schemeClr val="tx1"/>
              </a:solidFill>
              <a:latin typeface="游ゴシック" panose="020B0400000000000000" pitchFamily="50" charset="-128"/>
              <a:ea typeface="游ゴシック" panose="020B0400000000000000" pitchFamily="50" charset="-128"/>
            </a:endParaRPr>
          </a:p>
          <a:p>
            <a:pPr marL="180975" indent="-180975"/>
            <a:r>
              <a:rPr lang="ja-JP" altLang="en-US" sz="1200" dirty="0">
                <a:solidFill>
                  <a:schemeClr val="tx1"/>
                </a:solidFill>
                <a:latin typeface="游ゴシック" panose="020B0400000000000000" pitchFamily="50" charset="-128"/>
                <a:ea typeface="游ゴシック" panose="020B0400000000000000" pitchFamily="50" charset="-128"/>
              </a:rPr>
              <a:t>・本事業を遂行するために必要な担当者が配置され、担当者の役割分担及び責任体制が明確になっているか。</a:t>
            </a:r>
            <a:endParaRPr lang="en-US" altLang="ja-JP" sz="1200" dirty="0">
              <a:solidFill>
                <a:schemeClr val="tx1"/>
              </a:solidFill>
              <a:latin typeface="游ゴシック" panose="020B0400000000000000" pitchFamily="50" charset="-128"/>
              <a:ea typeface="游ゴシック" panose="020B0400000000000000" pitchFamily="50" charset="-128"/>
            </a:endParaRPr>
          </a:p>
          <a:p>
            <a:pPr marL="180975" indent="-180975"/>
            <a:r>
              <a:rPr kumimoji="1" lang="ja-JP" altLang="en-US" sz="1200" dirty="0">
                <a:solidFill>
                  <a:schemeClr val="tx1"/>
                </a:solidFill>
                <a:latin typeface="游ゴシック" panose="020B0400000000000000" pitchFamily="50" charset="-128"/>
                <a:ea typeface="游ゴシック" panose="020B0400000000000000" pitchFamily="50" charset="-128"/>
              </a:rPr>
              <a:t>・</a:t>
            </a:r>
            <a:r>
              <a:rPr lang="ja-JP" altLang="en-US" sz="1200" dirty="0">
                <a:solidFill>
                  <a:schemeClr val="tx1"/>
                </a:solidFill>
                <a:latin typeface="游ゴシック" panose="020B0400000000000000" pitchFamily="50" charset="-128"/>
                <a:ea typeface="游ゴシック" panose="020B0400000000000000" pitchFamily="50" charset="-128"/>
              </a:rPr>
              <a:t>契約期間を踏まえ、各業務が適切な工程で計画され、成果物の作成及び機構との協議・確認を含め、無理なく実施できるスケジュールとなっているか。</a:t>
            </a:r>
            <a:endParaRPr kumimoji="1" lang="ja-JP" altLang="en-US" sz="1200" dirty="0">
              <a:solidFill>
                <a:schemeClr val="tx1"/>
              </a:solidFill>
              <a:latin typeface="游ゴシック" panose="020B0400000000000000" pitchFamily="50" charset="-128"/>
              <a:ea typeface="游ゴシック" panose="020B0400000000000000" pitchFamily="50" charset="-128"/>
            </a:endParaRPr>
          </a:p>
        </p:txBody>
      </p:sp>
      <p:sp>
        <p:nvSpPr>
          <p:cNvPr id="9" name="八角形 8">
            <a:extLst>
              <a:ext uri="{FF2B5EF4-FFF2-40B4-BE49-F238E27FC236}">
                <a16:creationId xmlns:a16="http://schemas.microsoft.com/office/drawing/2014/main" id="{0C740D0D-820A-5CBB-8836-4C6EE9D7392B}"/>
              </a:ext>
            </a:extLst>
          </p:cNvPr>
          <p:cNvSpPr/>
          <p:nvPr/>
        </p:nvSpPr>
        <p:spPr>
          <a:xfrm>
            <a:off x="4643970" y="1956077"/>
            <a:ext cx="7174477" cy="4649002"/>
          </a:xfrm>
          <a:prstGeom prst="octagon">
            <a:avLst>
              <a:gd name="adj" fmla="val 5595"/>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altLang="ja-JP" sz="1200" dirty="0">
              <a:solidFill>
                <a:schemeClr val="tx1"/>
              </a:solidFill>
            </a:endParaRPr>
          </a:p>
        </p:txBody>
      </p:sp>
      <p:sp>
        <p:nvSpPr>
          <p:cNvPr id="8" name="スライド番号プレースホルダー 1">
            <a:extLst>
              <a:ext uri="{FF2B5EF4-FFF2-40B4-BE49-F238E27FC236}">
                <a16:creationId xmlns:a16="http://schemas.microsoft.com/office/drawing/2014/main" id="{E410E7AB-5A59-373B-2587-44FAD191312E}"/>
              </a:ext>
            </a:extLst>
          </p:cNvPr>
          <p:cNvSpPr>
            <a:spLocks noGrp="1"/>
          </p:cNvSpPr>
          <p:nvPr>
            <p:ph type="sldNum" sz="quarter" idx="12"/>
          </p:nvPr>
        </p:nvSpPr>
        <p:spPr>
          <a:xfrm>
            <a:off x="9346498" y="6422517"/>
            <a:ext cx="2743200" cy="365125"/>
          </a:xfrm>
        </p:spPr>
        <p:txBody>
          <a:bodyPr/>
          <a:lstStyle/>
          <a:p>
            <a:fld id="{838FEB2E-7592-4E7F-85D1-3E5544A215CD}" type="slidenum">
              <a:rPr kumimoji="1" lang="ja-JP" altLang="en-US" sz="1600" b="1" smtClean="0"/>
              <a:t>3</a:t>
            </a:fld>
            <a:endParaRPr kumimoji="1" lang="ja-JP" altLang="en-US" sz="1600" b="1"/>
          </a:p>
        </p:txBody>
      </p:sp>
      <p:sp>
        <p:nvSpPr>
          <p:cNvPr id="10" name="テキスト ボックス 9">
            <a:extLst>
              <a:ext uri="{FF2B5EF4-FFF2-40B4-BE49-F238E27FC236}">
                <a16:creationId xmlns:a16="http://schemas.microsoft.com/office/drawing/2014/main" id="{CF0D40A0-7060-7BF8-E0D5-D8830747DBBF}"/>
              </a:ext>
            </a:extLst>
          </p:cNvPr>
          <p:cNvSpPr txBox="1"/>
          <p:nvPr/>
        </p:nvSpPr>
        <p:spPr>
          <a:xfrm>
            <a:off x="4800600" y="2090172"/>
            <a:ext cx="3422125" cy="4339650"/>
          </a:xfrm>
          <a:prstGeom prst="rect">
            <a:avLst/>
          </a:prstGeom>
          <a:noFill/>
        </p:spPr>
        <p:txBody>
          <a:bodyPr wrap="square">
            <a:spAutoFit/>
          </a:bodyPr>
          <a:lstStyle/>
          <a:p>
            <a:r>
              <a:rPr kumimoji="1" lang="en-US" altLang="ja-JP" sz="1200" dirty="0">
                <a:solidFill>
                  <a:schemeClr val="tx1"/>
                </a:solidFill>
              </a:rPr>
              <a:t>【</a:t>
            </a:r>
            <a:r>
              <a:rPr kumimoji="1" lang="ja-JP" altLang="en-US" sz="1200" dirty="0">
                <a:solidFill>
                  <a:schemeClr val="tx1"/>
                </a:solidFill>
              </a:rPr>
              <a:t>加点評価の観点</a:t>
            </a:r>
            <a:r>
              <a:rPr kumimoji="1" lang="en-US" altLang="ja-JP" sz="1200" dirty="0">
                <a:solidFill>
                  <a:schemeClr val="tx1"/>
                </a:solidFill>
              </a:rPr>
              <a:t>】</a:t>
            </a:r>
          </a:p>
          <a:p>
            <a:pPr marL="180975" indent="-180975"/>
            <a:r>
              <a:rPr kumimoji="1" lang="ja-JP" altLang="en-US" sz="1200" dirty="0">
                <a:solidFill>
                  <a:schemeClr val="tx1"/>
                </a:solidFill>
              </a:rPr>
              <a:t>・</a:t>
            </a:r>
            <a:r>
              <a:rPr lang="ja-JP" altLang="en-US" sz="1200" dirty="0">
                <a:solidFill>
                  <a:schemeClr val="tx1"/>
                </a:solidFill>
              </a:rPr>
              <a:t>機構が保有する広報実績、</a:t>
            </a:r>
            <a:r>
              <a:rPr lang="en-US" altLang="ja-JP" sz="1200" dirty="0">
                <a:solidFill>
                  <a:schemeClr val="tx1"/>
                </a:solidFill>
              </a:rPr>
              <a:t>Web</a:t>
            </a:r>
            <a:r>
              <a:rPr lang="ja-JP" altLang="en-US" sz="1200" dirty="0">
                <a:solidFill>
                  <a:schemeClr val="tx1"/>
                </a:solidFill>
              </a:rPr>
              <a:t>アンケート等の調査結果、製品事故情報等を活用し、製品安全広報の現状・課題及び対象者の特性等を的確に把握・分析するための方法が、具体的かつ実現可能なものとなっているか。</a:t>
            </a:r>
            <a:endParaRPr kumimoji="1" lang="en-US" altLang="ja-JP" sz="1200" dirty="0">
              <a:solidFill>
                <a:schemeClr val="tx1"/>
              </a:solidFill>
            </a:endParaRPr>
          </a:p>
          <a:p>
            <a:pPr marL="180975" indent="-180975"/>
            <a:r>
              <a:rPr lang="ja-JP" altLang="en-US" sz="1200" dirty="0">
                <a:solidFill>
                  <a:schemeClr val="tx1"/>
                </a:solidFill>
              </a:rPr>
              <a:t>・現状・課題の分析結果及び専門的知見を踏まえ、現在の広報活動の単なる延長ではない、</a:t>
            </a:r>
            <a:r>
              <a:rPr lang="en-US" altLang="ja-JP" sz="1200" dirty="0">
                <a:solidFill>
                  <a:schemeClr val="tx1"/>
                </a:solidFill>
              </a:rPr>
              <a:t>5</a:t>
            </a:r>
            <a:r>
              <a:rPr lang="ja-JP" altLang="en-US" sz="1200" dirty="0">
                <a:solidFill>
                  <a:schemeClr val="tx1"/>
                </a:solidFill>
              </a:rPr>
              <a:t>年後に目指す製品安全広報のあるべき姿を具体的かつ明確に設定する考え方が示されているか。</a:t>
            </a:r>
            <a:endParaRPr lang="en-US" altLang="ja-JP" sz="1200" dirty="0">
              <a:solidFill>
                <a:schemeClr val="tx1"/>
              </a:solidFill>
            </a:endParaRPr>
          </a:p>
          <a:p>
            <a:pPr marL="180975" indent="-180975"/>
            <a:r>
              <a:rPr lang="ja-JP" altLang="en-US" sz="1200" dirty="0">
                <a:solidFill>
                  <a:schemeClr val="tx1"/>
                </a:solidFill>
              </a:rPr>
              <a:t>・設定したあるべき姿の実現に向け、</a:t>
            </a:r>
            <a:r>
              <a:rPr lang="en-US" altLang="ja-JP" sz="1200" dirty="0">
                <a:solidFill>
                  <a:schemeClr val="tx1"/>
                </a:solidFill>
              </a:rPr>
              <a:t>5</a:t>
            </a:r>
            <a:r>
              <a:rPr lang="ja-JP" altLang="en-US" sz="1200" dirty="0">
                <a:solidFill>
                  <a:schemeClr val="tx1"/>
                </a:solidFill>
              </a:rPr>
              <a:t>年間の取組を段階的に発展させる広報戦略及び実施計画を策定する考え方・プロセスが具体的に示されているか。また、各年度の成果・課題を次年度以降に反映し、継続的に改善する考え方が示されているか。</a:t>
            </a:r>
            <a:endParaRPr lang="en-US" altLang="ja-JP" sz="1200" dirty="0">
              <a:solidFill>
                <a:schemeClr val="tx1"/>
              </a:solidFill>
            </a:endParaRPr>
          </a:p>
          <a:p>
            <a:pPr marL="180975" indent="-180975"/>
            <a:r>
              <a:rPr lang="ja-JP" altLang="en-US" sz="1200" dirty="0">
                <a:solidFill>
                  <a:schemeClr val="tx1"/>
                </a:solidFill>
              </a:rPr>
              <a:t>・</a:t>
            </a:r>
            <a:r>
              <a:rPr lang="en-US" altLang="ja-JP" sz="1200" dirty="0">
                <a:solidFill>
                  <a:schemeClr val="tx1"/>
                </a:solidFill>
              </a:rPr>
              <a:t>5</a:t>
            </a:r>
            <a:r>
              <a:rPr lang="ja-JP" altLang="en-US" sz="1200" dirty="0">
                <a:solidFill>
                  <a:schemeClr val="tx1"/>
                </a:solidFill>
              </a:rPr>
              <a:t>年間の広報活動について、活動の実施状況や成果を適切に把握・評価するための指標が設定されているか。また、認知、理解、意識及び行動等の変化を把握する観点を含め、評価結果を次年度以降の広報活動の改善につなげる考え方が具体的に示されているか。</a:t>
            </a:r>
            <a:endParaRPr lang="en-US" altLang="ja-JP" sz="1200" dirty="0">
              <a:solidFill>
                <a:schemeClr val="tx1"/>
              </a:solidFill>
            </a:endParaRPr>
          </a:p>
        </p:txBody>
      </p:sp>
      <p:sp>
        <p:nvSpPr>
          <p:cNvPr id="11" name="テキスト ボックス 10">
            <a:extLst>
              <a:ext uri="{FF2B5EF4-FFF2-40B4-BE49-F238E27FC236}">
                <a16:creationId xmlns:a16="http://schemas.microsoft.com/office/drawing/2014/main" id="{7737014D-0841-F57D-BDAF-43062A0867B3}"/>
              </a:ext>
            </a:extLst>
          </p:cNvPr>
          <p:cNvSpPr txBox="1"/>
          <p:nvPr/>
        </p:nvSpPr>
        <p:spPr>
          <a:xfrm>
            <a:off x="8231208" y="2265429"/>
            <a:ext cx="3422125" cy="4339650"/>
          </a:xfrm>
          <a:prstGeom prst="rect">
            <a:avLst/>
          </a:prstGeom>
          <a:noFill/>
        </p:spPr>
        <p:txBody>
          <a:bodyPr wrap="square">
            <a:spAutoFit/>
          </a:bodyPr>
          <a:lstStyle/>
          <a:p>
            <a:pPr marL="180975" indent="-180975"/>
            <a:r>
              <a:rPr kumimoji="1" lang="ja-JP" altLang="en-US" sz="1200" dirty="0">
                <a:solidFill>
                  <a:schemeClr val="tx1"/>
                </a:solidFill>
              </a:rPr>
              <a:t>・</a:t>
            </a:r>
            <a:r>
              <a:rPr lang="ja-JP" altLang="en-US" sz="1200" dirty="0"/>
              <a:t>若年層及び女性の特性や情報接触状況等を踏まえ、コンテンツ、対象とする製品、媒体及び情報発信方法等が適切に選定され、関心の喚起から理解、行動変容につながる具体的な工夫が示されているか。</a:t>
            </a:r>
            <a:endParaRPr lang="en-US" altLang="ja-JP" sz="1200" dirty="0"/>
          </a:p>
          <a:p>
            <a:pPr marL="180975" indent="-180975"/>
            <a:r>
              <a:rPr lang="ja-JP" altLang="en-US" sz="1200" dirty="0">
                <a:solidFill>
                  <a:schemeClr val="tx1"/>
                </a:solidFill>
              </a:rPr>
              <a:t>・</a:t>
            </a:r>
            <a:r>
              <a:rPr lang="ja-JP" altLang="en-US" sz="1200" dirty="0"/>
              <a:t>機構の既存広報活動・媒体との連携や、新たな情報発信手法の活用等について、複数の情報接点を効果的に組み合わせるなど、本事業の効果を高める工夫が示されているか。</a:t>
            </a:r>
            <a:endParaRPr lang="en-US" altLang="ja-JP" sz="1200" dirty="0"/>
          </a:p>
          <a:p>
            <a:pPr marL="180975" indent="-180975"/>
            <a:r>
              <a:rPr lang="ja-JP" altLang="en-US" sz="1200" dirty="0">
                <a:solidFill>
                  <a:schemeClr val="tx1"/>
                </a:solidFill>
              </a:rPr>
              <a:t>・</a:t>
            </a:r>
            <a:r>
              <a:rPr lang="ja-JP" altLang="en-US" sz="1200" dirty="0"/>
              <a:t>情報到達や反応等の量的指標だけでなく、認知、理解、意識及び製品安全に関する具体的な行動等の変化を把握・検証するための効果測定方法が、具体的かつ実現可能なものとなっているか。</a:t>
            </a:r>
            <a:endParaRPr lang="en-US" altLang="ja-JP" sz="1200" dirty="0">
              <a:solidFill>
                <a:schemeClr val="tx1"/>
              </a:solidFill>
            </a:endParaRPr>
          </a:p>
          <a:p>
            <a:pPr marL="180975" indent="-180975"/>
            <a:r>
              <a:rPr lang="ja-JP" altLang="en-US" sz="1200" dirty="0">
                <a:solidFill>
                  <a:schemeClr val="tx1"/>
                </a:solidFill>
              </a:rPr>
              <a:t>・</a:t>
            </a:r>
            <a:r>
              <a:rPr lang="ja-JP" altLang="en-US" sz="1200" dirty="0"/>
              <a:t>（１）及び（２）を並行して進めるとともに、（２）の実施・検証結果を（１）の戦略・実施計画に反映するなど、両業務を効果的に連動させる工程となっているか。</a:t>
            </a:r>
            <a:endParaRPr lang="en-US" altLang="ja-JP" sz="1200" dirty="0"/>
          </a:p>
          <a:p>
            <a:pPr marL="180975" indent="-180975"/>
            <a:r>
              <a:rPr lang="ja-JP" altLang="en-US" sz="1200" dirty="0"/>
              <a:t>・本事業の目的達成や製品安全広報の高度化に資する、独自性及び実現性のある提案が示されているか。また、その効果が具体的に期待できる提案がなされている。</a:t>
            </a:r>
            <a:endParaRPr lang="en-US" altLang="ja-JP" sz="1200" dirty="0"/>
          </a:p>
          <a:p>
            <a:pPr marL="180975" indent="-180975"/>
            <a:endParaRPr lang="en-US" altLang="ja-JP" sz="1200" dirty="0">
              <a:solidFill>
                <a:schemeClr val="tx1"/>
              </a:solidFill>
            </a:endParaRPr>
          </a:p>
        </p:txBody>
      </p:sp>
    </p:spTree>
    <p:extLst>
      <p:ext uri="{BB962C8B-B14F-4D97-AF65-F5344CB8AC3E}">
        <p14:creationId xmlns:p14="http://schemas.microsoft.com/office/powerpoint/2010/main" val="25331480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B1298-44B1-AFBD-2B4B-7A91D22AA5F3}"/>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F5D331FC-7369-D909-DDE9-2EE03E6C1F95}"/>
              </a:ext>
            </a:extLst>
          </p:cNvPr>
          <p:cNvSpPr txBox="1"/>
          <p:nvPr/>
        </p:nvSpPr>
        <p:spPr>
          <a:xfrm>
            <a:off x="9179667" y="252920"/>
            <a:ext cx="2808782" cy="369332"/>
          </a:xfrm>
          <a:prstGeom prst="rect">
            <a:avLst/>
          </a:prstGeom>
          <a:noFill/>
          <a:ln>
            <a:solidFill>
              <a:schemeClr val="accent1"/>
            </a:solidFill>
          </a:ln>
        </p:spPr>
        <p:txBody>
          <a:bodyPr wrap="none" rtlCol="0">
            <a:spAutoFit/>
          </a:bodyPr>
          <a:lstStyle/>
          <a:p>
            <a:r>
              <a:rPr kumimoji="1" lang="en-US" altLang="ja-JP"/>
              <a:t>7.1</a:t>
            </a:r>
            <a:r>
              <a:rPr kumimoji="1" lang="ja-JP" altLang="en-US"/>
              <a:t>（別紙１）提案書雛型</a:t>
            </a:r>
          </a:p>
        </p:txBody>
      </p:sp>
      <p:sp>
        <p:nvSpPr>
          <p:cNvPr id="4" name="テキスト ボックス 3">
            <a:extLst>
              <a:ext uri="{FF2B5EF4-FFF2-40B4-BE49-F238E27FC236}">
                <a16:creationId xmlns:a16="http://schemas.microsoft.com/office/drawing/2014/main" id="{D94CDD91-9D5E-698A-8BD7-E8586764711A}"/>
              </a:ext>
            </a:extLst>
          </p:cNvPr>
          <p:cNvSpPr txBox="1"/>
          <p:nvPr/>
        </p:nvSpPr>
        <p:spPr>
          <a:xfrm>
            <a:off x="893619" y="622252"/>
            <a:ext cx="7406195" cy="369332"/>
          </a:xfrm>
          <a:prstGeom prst="rect">
            <a:avLst/>
          </a:prstGeom>
          <a:noFill/>
        </p:spPr>
        <p:txBody>
          <a:bodyPr wrap="none" rtlCol="0">
            <a:spAutoFit/>
          </a:bodyPr>
          <a:lstStyle/>
          <a:p>
            <a:r>
              <a:rPr kumimoji="1" lang="en-US" altLang="ja-JP" b="1" dirty="0"/>
              <a:t>【</a:t>
            </a:r>
            <a:r>
              <a:rPr lang="ja-JP" altLang="en-US" b="1" dirty="0"/>
              <a:t> </a:t>
            </a:r>
            <a:r>
              <a:rPr lang="ja-JP" altLang="en-US" b="1" dirty="0">
                <a:latin typeface="+mn-ea"/>
              </a:rPr>
              <a:t>４．提案を求める事項</a:t>
            </a:r>
            <a:r>
              <a:rPr lang="ja-JP" altLang="en-US" b="1" dirty="0"/>
              <a:t>（５）実施体制、（６）実施スケジュール</a:t>
            </a:r>
            <a:r>
              <a:rPr kumimoji="1" lang="en-US" altLang="ja-JP" b="1" dirty="0"/>
              <a:t>】</a:t>
            </a:r>
            <a:endParaRPr kumimoji="1" lang="ja-JP" altLang="en-US" b="1" dirty="0"/>
          </a:p>
        </p:txBody>
      </p:sp>
      <p:graphicFrame>
        <p:nvGraphicFramePr>
          <p:cNvPr id="5" name="表 4">
            <a:extLst>
              <a:ext uri="{FF2B5EF4-FFF2-40B4-BE49-F238E27FC236}">
                <a16:creationId xmlns:a16="http://schemas.microsoft.com/office/drawing/2014/main" id="{8A32589E-6A38-6D20-6ACA-4253FBD75700}"/>
              </a:ext>
            </a:extLst>
          </p:cNvPr>
          <p:cNvGraphicFramePr>
            <a:graphicFrameLocks noGrp="1"/>
          </p:cNvGraphicFramePr>
          <p:nvPr>
            <p:extLst>
              <p:ext uri="{D42A27DB-BD31-4B8C-83A1-F6EECF244321}">
                <p14:modId xmlns:p14="http://schemas.microsoft.com/office/powerpoint/2010/main" val="1667121680"/>
              </p:ext>
            </p:extLst>
          </p:nvPr>
        </p:nvGraphicFramePr>
        <p:xfrm>
          <a:off x="1383096" y="1095973"/>
          <a:ext cx="8128000" cy="640080"/>
        </p:xfrm>
        <a:graphic>
          <a:graphicData uri="http://schemas.openxmlformats.org/drawingml/2006/table">
            <a:tbl>
              <a:tblPr firstRow="1" bandRow="1">
                <a:tableStyleId>{5C22544A-7EE6-4342-B048-85BDC9FD1C3A}</a:tableStyleId>
              </a:tblPr>
              <a:tblGrid>
                <a:gridCol w="1246221">
                  <a:extLst>
                    <a:ext uri="{9D8B030D-6E8A-4147-A177-3AD203B41FA5}">
                      <a16:colId xmlns:a16="http://schemas.microsoft.com/office/drawing/2014/main" val="2754466079"/>
                    </a:ext>
                  </a:extLst>
                </a:gridCol>
                <a:gridCol w="6881779">
                  <a:extLst>
                    <a:ext uri="{9D8B030D-6E8A-4147-A177-3AD203B41FA5}">
                      <a16:colId xmlns:a16="http://schemas.microsoft.com/office/drawing/2014/main" val="120487284"/>
                    </a:ext>
                  </a:extLst>
                </a:gridCol>
              </a:tblGrid>
              <a:tr h="370840">
                <a:tc>
                  <a:txBody>
                    <a:bodyPr/>
                    <a:lstStyle/>
                    <a:p>
                      <a:r>
                        <a:rPr kumimoji="1" lang="ja-JP" altLang="en-US" b="0" dirty="0">
                          <a:solidFill>
                            <a:schemeClr val="tx1"/>
                          </a:solidFill>
                        </a:rPr>
                        <a:t>記述内容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r>
                        <a:rPr kumimoji="1" lang="ja-JP" altLang="en-US" b="0" dirty="0">
                          <a:solidFill>
                            <a:schemeClr val="tx1"/>
                          </a:solidFill>
                        </a:rPr>
                        <a:t>「</a:t>
                      </a:r>
                      <a:r>
                        <a:rPr lang="ja-JP" altLang="en-US" b="0" dirty="0">
                          <a:solidFill>
                            <a:schemeClr val="tx1"/>
                          </a:solidFill>
                          <a:latin typeface="+mn-ea"/>
                          <a:ea typeface="+mn-ea"/>
                        </a:rPr>
                        <a:t>４．提案を求める事項</a:t>
                      </a:r>
                      <a:r>
                        <a:rPr kumimoji="1" lang="ja-JP" altLang="en-US" b="0" dirty="0">
                          <a:solidFill>
                            <a:schemeClr val="tx1"/>
                          </a:solidFill>
                        </a:rPr>
                        <a:t>（５）実施体制、（６）実施スケジュール」で求めるの内容について記述する。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6608839"/>
                  </a:ext>
                </a:extLst>
              </a:tr>
            </a:tbl>
          </a:graphicData>
        </a:graphic>
      </p:graphicFrame>
      <p:sp>
        <p:nvSpPr>
          <p:cNvPr id="6" name="テキスト ボックス 5">
            <a:extLst>
              <a:ext uri="{FF2B5EF4-FFF2-40B4-BE49-F238E27FC236}">
                <a16:creationId xmlns:a16="http://schemas.microsoft.com/office/drawing/2014/main" id="{1475A208-96B6-078A-7942-31A80738B29C}"/>
              </a:ext>
            </a:extLst>
          </p:cNvPr>
          <p:cNvSpPr txBox="1"/>
          <p:nvPr/>
        </p:nvSpPr>
        <p:spPr>
          <a:xfrm>
            <a:off x="1218135" y="1791717"/>
            <a:ext cx="6109365" cy="3754874"/>
          </a:xfrm>
          <a:prstGeom prst="rect">
            <a:avLst/>
          </a:prstGeom>
          <a:noFill/>
        </p:spPr>
        <p:txBody>
          <a:bodyPr wrap="square" rtlCol="0">
            <a:spAutoFit/>
          </a:bodyPr>
          <a:lstStyle/>
          <a:p>
            <a:r>
              <a:rPr lang="ja-JP" altLang="en-US" sz="1400" dirty="0"/>
              <a:t>（１）実施体制</a:t>
            </a:r>
            <a:endParaRPr lang="en-US" altLang="ja-JP" sz="1400" dirty="0"/>
          </a:p>
          <a:p>
            <a:endParaRPr lang="en-US" altLang="ja-JP" sz="1400" dirty="0"/>
          </a:p>
          <a:p>
            <a:endParaRPr lang="en-US" altLang="ja-JP" sz="1400" dirty="0"/>
          </a:p>
          <a:p>
            <a:endParaRPr lang="en-US" altLang="ja-JP" sz="1400" dirty="0"/>
          </a:p>
          <a:p>
            <a:endParaRPr lang="en-US" altLang="ja-JP" sz="1400" dirty="0"/>
          </a:p>
          <a:p>
            <a:endParaRPr lang="en-US" altLang="ja-JP" sz="1400" dirty="0"/>
          </a:p>
          <a:p>
            <a:endParaRPr lang="en-US" altLang="ja-JP" sz="1400" dirty="0"/>
          </a:p>
          <a:p>
            <a:endParaRPr lang="en-US" altLang="ja-JP" sz="1400" dirty="0"/>
          </a:p>
          <a:p>
            <a:endParaRPr lang="en-US" altLang="ja-JP" sz="1400" dirty="0"/>
          </a:p>
          <a:p>
            <a:endParaRPr lang="en-US" altLang="ja-JP" sz="1400" dirty="0"/>
          </a:p>
          <a:p>
            <a:endParaRPr lang="en-US" altLang="ja-JP" sz="1400" dirty="0"/>
          </a:p>
          <a:p>
            <a:r>
              <a:rPr lang="ja-JP" altLang="en-US" sz="1400" dirty="0"/>
              <a:t>（２）制作スケジュール</a:t>
            </a:r>
            <a:endParaRPr lang="en-US" altLang="ja-JP" sz="1400" dirty="0"/>
          </a:p>
          <a:p>
            <a:endParaRPr lang="en-US" altLang="ja-JP" sz="1400" dirty="0"/>
          </a:p>
          <a:p>
            <a:endParaRPr lang="en-US" altLang="ja-JP" sz="1400" dirty="0"/>
          </a:p>
          <a:p>
            <a:endParaRPr lang="en-US" altLang="ja-JP" sz="1400" dirty="0"/>
          </a:p>
          <a:p>
            <a:endParaRPr lang="en-US" altLang="ja-JP" sz="1400" dirty="0"/>
          </a:p>
          <a:p>
            <a:endParaRPr kumimoji="1" lang="ja-JP" altLang="en-US" sz="1400" dirty="0"/>
          </a:p>
        </p:txBody>
      </p:sp>
      <p:sp>
        <p:nvSpPr>
          <p:cNvPr id="7" name="四角形: 角を丸くする 6">
            <a:extLst>
              <a:ext uri="{FF2B5EF4-FFF2-40B4-BE49-F238E27FC236}">
                <a16:creationId xmlns:a16="http://schemas.microsoft.com/office/drawing/2014/main" id="{CA10056E-C817-22F9-F564-8A19286D68E5}"/>
              </a:ext>
            </a:extLst>
          </p:cNvPr>
          <p:cNvSpPr/>
          <p:nvPr/>
        </p:nvSpPr>
        <p:spPr>
          <a:xfrm>
            <a:off x="734908" y="4986241"/>
            <a:ext cx="5060876" cy="1558935"/>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1200" dirty="0">
                <a:solidFill>
                  <a:schemeClr val="tx1"/>
                </a:solidFill>
              </a:rPr>
              <a:t>【</a:t>
            </a:r>
            <a:r>
              <a:rPr kumimoji="1" lang="ja-JP" altLang="en-US" sz="1200" dirty="0">
                <a:solidFill>
                  <a:schemeClr val="tx1"/>
                </a:solidFill>
              </a:rPr>
              <a:t>基礎点評価の観点</a:t>
            </a:r>
            <a:r>
              <a:rPr kumimoji="1" lang="en-US" altLang="ja-JP" sz="1200" dirty="0">
                <a:solidFill>
                  <a:schemeClr val="tx1"/>
                </a:solidFill>
              </a:rPr>
              <a:t>】</a:t>
            </a:r>
          </a:p>
          <a:p>
            <a:pPr marL="180975" indent="-180975"/>
            <a:r>
              <a:rPr lang="ja-JP" altLang="en-US" sz="1200" dirty="0">
                <a:solidFill>
                  <a:schemeClr val="tx1"/>
                </a:solidFill>
              </a:rPr>
              <a:t>・本事業を遂行するために必要な担当者が配置され、担当者の役割分担及び責任体制が明確になっているか。</a:t>
            </a:r>
            <a:endParaRPr lang="en-US" altLang="ja-JP" sz="1200" dirty="0">
              <a:solidFill>
                <a:schemeClr val="tx1"/>
              </a:solidFill>
            </a:endParaRPr>
          </a:p>
          <a:p>
            <a:pPr marL="180975" indent="-180975"/>
            <a:r>
              <a:rPr lang="ja-JP" altLang="en-US" sz="1200" dirty="0">
                <a:solidFill>
                  <a:schemeClr val="tx1"/>
                </a:solidFill>
              </a:rPr>
              <a:t>・</a:t>
            </a:r>
            <a:r>
              <a:rPr lang="en-US" altLang="ja-JP" sz="1200" dirty="0">
                <a:solidFill>
                  <a:schemeClr val="tx1"/>
                </a:solidFill>
              </a:rPr>
              <a:t>'</a:t>
            </a:r>
            <a:r>
              <a:rPr lang="ja-JP" altLang="en-US" sz="1200" dirty="0">
                <a:solidFill>
                  <a:schemeClr val="tx1"/>
                </a:solidFill>
              </a:rPr>
              <a:t>契約期間を踏まえ、各業務が適切な工程で計画され、成果物の作成及び機構との協議・確認を含め、無理なく実施できるスケジュールとなっているか。</a:t>
            </a:r>
            <a:endParaRPr lang="ja-JP" altLang="ja-JP" sz="1200" dirty="0">
              <a:solidFill>
                <a:schemeClr val="tx1"/>
              </a:solidFill>
            </a:endParaRPr>
          </a:p>
        </p:txBody>
      </p:sp>
      <p:grpSp>
        <p:nvGrpSpPr>
          <p:cNvPr id="18" name="グループ化 17">
            <a:extLst>
              <a:ext uri="{FF2B5EF4-FFF2-40B4-BE49-F238E27FC236}">
                <a16:creationId xmlns:a16="http://schemas.microsoft.com/office/drawing/2014/main" id="{0714B18E-24C0-396E-BF28-4209699DB22E}"/>
              </a:ext>
            </a:extLst>
          </p:cNvPr>
          <p:cNvGrpSpPr/>
          <p:nvPr/>
        </p:nvGrpSpPr>
        <p:grpSpPr>
          <a:xfrm>
            <a:off x="1532978" y="2396514"/>
            <a:ext cx="4299439" cy="992465"/>
            <a:chOff x="1603479" y="2554279"/>
            <a:chExt cx="4299439" cy="992465"/>
          </a:xfrm>
        </p:grpSpPr>
        <p:sp>
          <p:nvSpPr>
            <p:cNvPr id="8" name="正方形/長方形 7">
              <a:extLst>
                <a:ext uri="{FF2B5EF4-FFF2-40B4-BE49-F238E27FC236}">
                  <a16:creationId xmlns:a16="http://schemas.microsoft.com/office/drawing/2014/main" id="{9F337F4F-268C-E06B-D4E1-33CBAD7C71C7}"/>
                </a:ext>
              </a:extLst>
            </p:cNvPr>
            <p:cNvSpPr/>
            <p:nvPr/>
          </p:nvSpPr>
          <p:spPr>
            <a:xfrm>
              <a:off x="3083517" y="2554279"/>
              <a:ext cx="1288473" cy="35873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t>ＸＸ　ＸＸ</a:t>
              </a:r>
              <a:endParaRPr kumimoji="1" lang="en-US" altLang="ja-JP" sz="1100" dirty="0"/>
            </a:p>
            <a:p>
              <a:pPr algn="ctr"/>
              <a:r>
                <a:rPr kumimoji="1" lang="ja-JP" altLang="en-US" sz="1100" dirty="0"/>
                <a:t>リーダー</a:t>
              </a:r>
            </a:p>
          </p:txBody>
        </p:sp>
        <p:sp>
          <p:nvSpPr>
            <p:cNvPr id="9" name="正方形/長方形 8">
              <a:extLst>
                <a:ext uri="{FF2B5EF4-FFF2-40B4-BE49-F238E27FC236}">
                  <a16:creationId xmlns:a16="http://schemas.microsoft.com/office/drawing/2014/main" id="{0989416C-9DF6-0A5C-CAF4-EF203D5E05D0}"/>
                </a:ext>
              </a:extLst>
            </p:cNvPr>
            <p:cNvSpPr/>
            <p:nvPr/>
          </p:nvSpPr>
          <p:spPr>
            <a:xfrm>
              <a:off x="1603479" y="3188006"/>
              <a:ext cx="1288473" cy="35873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t>ＸＸ　ＸＸ</a:t>
              </a:r>
              <a:endParaRPr kumimoji="1" lang="en-US" altLang="ja-JP" sz="1100" dirty="0"/>
            </a:p>
            <a:p>
              <a:pPr algn="ctr"/>
              <a:r>
                <a:rPr kumimoji="1" lang="ja-JP" altLang="en-US" sz="1100" dirty="0"/>
                <a:t>○○担当</a:t>
              </a:r>
            </a:p>
          </p:txBody>
        </p:sp>
        <p:sp>
          <p:nvSpPr>
            <p:cNvPr id="10" name="正方形/長方形 9">
              <a:extLst>
                <a:ext uri="{FF2B5EF4-FFF2-40B4-BE49-F238E27FC236}">
                  <a16:creationId xmlns:a16="http://schemas.microsoft.com/office/drawing/2014/main" id="{DC82A8F2-F7E2-6A8E-A915-9A133E8EC49E}"/>
                </a:ext>
              </a:extLst>
            </p:cNvPr>
            <p:cNvSpPr/>
            <p:nvPr/>
          </p:nvSpPr>
          <p:spPr>
            <a:xfrm>
              <a:off x="4614445" y="3188006"/>
              <a:ext cx="1288473" cy="35873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a:t>ＸＸ　ＸＸ</a:t>
              </a:r>
              <a:endParaRPr kumimoji="1" lang="en-US" altLang="ja-JP" sz="1100"/>
            </a:p>
            <a:p>
              <a:pPr algn="ctr"/>
              <a:r>
                <a:rPr lang="ja-JP" altLang="en-US" sz="1100"/>
                <a:t>○○担当</a:t>
              </a:r>
              <a:endParaRPr kumimoji="1" lang="ja-JP" altLang="en-US" sz="1100"/>
            </a:p>
          </p:txBody>
        </p:sp>
        <p:sp>
          <p:nvSpPr>
            <p:cNvPr id="11" name="正方形/長方形 10">
              <a:extLst>
                <a:ext uri="{FF2B5EF4-FFF2-40B4-BE49-F238E27FC236}">
                  <a16:creationId xmlns:a16="http://schemas.microsoft.com/office/drawing/2014/main" id="{C51BA541-0D54-88CB-2ED2-F526159BC4DF}"/>
                </a:ext>
              </a:extLst>
            </p:cNvPr>
            <p:cNvSpPr/>
            <p:nvPr/>
          </p:nvSpPr>
          <p:spPr>
            <a:xfrm>
              <a:off x="3083516" y="3188006"/>
              <a:ext cx="1288473" cy="35873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a:t>ＸＸ　ＸＸ</a:t>
              </a:r>
              <a:endParaRPr kumimoji="1" lang="en-US" altLang="ja-JP" sz="1100"/>
            </a:p>
            <a:p>
              <a:pPr algn="ctr"/>
              <a:r>
                <a:rPr lang="ja-JP" altLang="en-US" sz="1100"/>
                <a:t>○○担当</a:t>
              </a:r>
              <a:endParaRPr kumimoji="1" lang="ja-JP" altLang="en-US" sz="1100"/>
            </a:p>
          </p:txBody>
        </p:sp>
        <p:cxnSp>
          <p:nvCxnSpPr>
            <p:cNvPr id="12" name="直線コネクタ 11">
              <a:extLst>
                <a:ext uri="{FF2B5EF4-FFF2-40B4-BE49-F238E27FC236}">
                  <a16:creationId xmlns:a16="http://schemas.microsoft.com/office/drawing/2014/main" id="{D61640C2-386C-41DA-466A-744C86A1C588}"/>
                </a:ext>
              </a:extLst>
            </p:cNvPr>
            <p:cNvCxnSpPr>
              <a:cxnSpLocks/>
              <a:stCxn id="8" idx="2"/>
            </p:cNvCxnSpPr>
            <p:nvPr/>
          </p:nvCxnSpPr>
          <p:spPr>
            <a:xfrm>
              <a:off x="3727754" y="2913017"/>
              <a:ext cx="0" cy="507947"/>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直線コネクタ 12">
              <a:extLst>
                <a:ext uri="{FF2B5EF4-FFF2-40B4-BE49-F238E27FC236}">
                  <a16:creationId xmlns:a16="http://schemas.microsoft.com/office/drawing/2014/main" id="{4543280D-6938-444B-50C7-93E02282A837}"/>
                </a:ext>
              </a:extLst>
            </p:cNvPr>
            <p:cNvCxnSpPr>
              <a:cxnSpLocks/>
            </p:cNvCxnSpPr>
            <p:nvPr/>
          </p:nvCxnSpPr>
          <p:spPr>
            <a:xfrm>
              <a:off x="2247715" y="3053441"/>
              <a:ext cx="301096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直線コネクタ 13">
              <a:extLst>
                <a:ext uri="{FF2B5EF4-FFF2-40B4-BE49-F238E27FC236}">
                  <a16:creationId xmlns:a16="http://schemas.microsoft.com/office/drawing/2014/main" id="{E3CDA920-F184-F55F-F13A-E8A9136FC2AE}"/>
                </a:ext>
              </a:extLst>
            </p:cNvPr>
            <p:cNvCxnSpPr>
              <a:cxnSpLocks/>
            </p:cNvCxnSpPr>
            <p:nvPr/>
          </p:nvCxnSpPr>
          <p:spPr>
            <a:xfrm>
              <a:off x="5258681" y="3044626"/>
              <a:ext cx="0" cy="193932"/>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直線コネクタ 14">
              <a:extLst>
                <a:ext uri="{FF2B5EF4-FFF2-40B4-BE49-F238E27FC236}">
                  <a16:creationId xmlns:a16="http://schemas.microsoft.com/office/drawing/2014/main" id="{F12B7BE0-6591-A979-B8A1-3FD2ED8389F3}"/>
                </a:ext>
              </a:extLst>
            </p:cNvPr>
            <p:cNvCxnSpPr>
              <a:cxnSpLocks/>
            </p:cNvCxnSpPr>
            <p:nvPr/>
          </p:nvCxnSpPr>
          <p:spPr>
            <a:xfrm>
              <a:off x="2247715" y="3048225"/>
              <a:ext cx="0" cy="193932"/>
            </a:xfrm>
            <a:prstGeom prst="line">
              <a:avLst/>
            </a:prstGeom>
          </p:spPr>
          <p:style>
            <a:lnRef idx="2">
              <a:schemeClr val="accent1"/>
            </a:lnRef>
            <a:fillRef idx="0">
              <a:schemeClr val="accent1"/>
            </a:fillRef>
            <a:effectRef idx="1">
              <a:schemeClr val="accent1"/>
            </a:effectRef>
            <a:fontRef idx="minor">
              <a:schemeClr val="tx1"/>
            </a:fontRef>
          </p:style>
        </p:cxnSp>
      </p:grpSp>
      <p:sp>
        <p:nvSpPr>
          <p:cNvPr id="16" name="スライド番号プレースホルダー 1">
            <a:extLst>
              <a:ext uri="{FF2B5EF4-FFF2-40B4-BE49-F238E27FC236}">
                <a16:creationId xmlns:a16="http://schemas.microsoft.com/office/drawing/2014/main" id="{7D3DCD11-8E1E-7934-D88A-F15BD5CCC49B}"/>
              </a:ext>
            </a:extLst>
          </p:cNvPr>
          <p:cNvSpPr>
            <a:spLocks noGrp="1"/>
          </p:cNvSpPr>
          <p:nvPr>
            <p:ph type="sldNum" sz="quarter" idx="12"/>
          </p:nvPr>
        </p:nvSpPr>
        <p:spPr>
          <a:xfrm>
            <a:off x="9346498" y="6422517"/>
            <a:ext cx="2743200" cy="365125"/>
          </a:xfrm>
        </p:spPr>
        <p:txBody>
          <a:bodyPr/>
          <a:lstStyle/>
          <a:p>
            <a:fld id="{838FEB2E-7592-4E7F-85D1-3E5544A215CD}" type="slidenum">
              <a:rPr kumimoji="1" lang="ja-JP" altLang="en-US" sz="1600" b="1" smtClean="0">
                <a:solidFill>
                  <a:schemeClr val="tx1"/>
                </a:solidFill>
              </a:rPr>
              <a:t>4</a:t>
            </a:fld>
            <a:endParaRPr kumimoji="1" lang="ja-JP" altLang="en-US" sz="1600" b="1">
              <a:solidFill>
                <a:schemeClr val="tx1"/>
              </a:solidFill>
            </a:endParaRPr>
          </a:p>
        </p:txBody>
      </p:sp>
      <p:sp>
        <p:nvSpPr>
          <p:cNvPr id="2" name="テキスト ボックス 1">
            <a:extLst>
              <a:ext uri="{FF2B5EF4-FFF2-40B4-BE49-F238E27FC236}">
                <a16:creationId xmlns:a16="http://schemas.microsoft.com/office/drawing/2014/main" id="{83803D04-EF65-5746-DE06-D1F323C14FC4}"/>
              </a:ext>
            </a:extLst>
          </p:cNvPr>
          <p:cNvSpPr txBox="1"/>
          <p:nvPr/>
        </p:nvSpPr>
        <p:spPr>
          <a:xfrm>
            <a:off x="6200511" y="2449775"/>
            <a:ext cx="4458511" cy="1169551"/>
          </a:xfrm>
          <a:prstGeom prst="rect">
            <a:avLst/>
          </a:prstGeom>
          <a:noFill/>
        </p:spPr>
        <p:txBody>
          <a:bodyPr wrap="square" rtlCol="0">
            <a:spAutoFit/>
          </a:bodyPr>
          <a:lstStyle/>
          <a:p>
            <a:r>
              <a:rPr kumimoji="1" lang="en-US" altLang="ja-JP" sz="1400" dirty="0"/>
              <a:t>※</a:t>
            </a:r>
            <a:r>
              <a:rPr lang="ja-JP" altLang="en-US" sz="1400" dirty="0"/>
              <a:t>外注や一部再委託を行う場合は、会社名、委託内容を明記すること。</a:t>
            </a:r>
            <a:endParaRPr lang="en-US" altLang="ja-JP" sz="1400" dirty="0"/>
          </a:p>
          <a:p>
            <a:endParaRPr lang="en-US" altLang="ja-JP" sz="1400" dirty="0"/>
          </a:p>
          <a:p>
            <a:r>
              <a:rPr lang="ja-JP" altLang="en-US" sz="1400" dirty="0"/>
              <a:t>・役割分担</a:t>
            </a:r>
            <a:endParaRPr lang="en-US" altLang="ja-JP" sz="1400" dirty="0"/>
          </a:p>
          <a:p>
            <a:endParaRPr lang="en-US" altLang="ja-JP" sz="1400" dirty="0"/>
          </a:p>
        </p:txBody>
      </p:sp>
      <p:sp>
        <p:nvSpPr>
          <p:cNvPr id="20" name="八角形 19">
            <a:extLst>
              <a:ext uri="{FF2B5EF4-FFF2-40B4-BE49-F238E27FC236}">
                <a16:creationId xmlns:a16="http://schemas.microsoft.com/office/drawing/2014/main" id="{E23E24D3-921C-7E55-9961-533E05689B31}"/>
              </a:ext>
            </a:extLst>
          </p:cNvPr>
          <p:cNvSpPr/>
          <p:nvPr/>
        </p:nvSpPr>
        <p:spPr>
          <a:xfrm>
            <a:off x="6304622" y="4973962"/>
            <a:ext cx="4413476" cy="1558935"/>
          </a:xfrm>
          <a:prstGeom prst="octagon">
            <a:avLst>
              <a:gd name="adj" fmla="val 5466"/>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1200" dirty="0">
                <a:solidFill>
                  <a:schemeClr val="tx1"/>
                </a:solidFill>
              </a:rPr>
              <a:t>【</a:t>
            </a:r>
            <a:r>
              <a:rPr kumimoji="1" lang="ja-JP" altLang="en-US" sz="1200" dirty="0">
                <a:solidFill>
                  <a:schemeClr val="tx1"/>
                </a:solidFill>
              </a:rPr>
              <a:t>加点評価の観点</a:t>
            </a:r>
            <a:r>
              <a:rPr kumimoji="1" lang="en-US" altLang="ja-JP" sz="1200" dirty="0">
                <a:solidFill>
                  <a:schemeClr val="tx1"/>
                </a:solidFill>
              </a:rPr>
              <a:t>】</a:t>
            </a:r>
          </a:p>
          <a:p>
            <a:pPr marL="180975" indent="-180975"/>
            <a:r>
              <a:rPr lang="ja-JP" altLang="en-US" sz="1200" dirty="0">
                <a:solidFill>
                  <a:schemeClr val="tx1"/>
                </a:solidFill>
              </a:rPr>
              <a:t>・（１）及び（２）を並行して進めるとともに、（２）の実施・検証結果を（１）の戦略・実施計画に反映するなど、両業務を効果的に連動させる工程となっているか。</a:t>
            </a:r>
            <a:endParaRPr lang="en-US" altLang="ja-JP" sz="1200" dirty="0">
              <a:solidFill>
                <a:schemeClr val="tx1"/>
              </a:solidFill>
            </a:endParaRPr>
          </a:p>
        </p:txBody>
      </p:sp>
    </p:spTree>
    <p:extLst>
      <p:ext uri="{BB962C8B-B14F-4D97-AF65-F5344CB8AC3E}">
        <p14:creationId xmlns:p14="http://schemas.microsoft.com/office/powerpoint/2010/main" val="6443575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5B1B0-F9DB-2D28-9BC9-0DF3C8E5ED9A}"/>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BB2A0A3F-BCF6-CE14-1788-6E085335AC53}"/>
              </a:ext>
            </a:extLst>
          </p:cNvPr>
          <p:cNvSpPr txBox="1"/>
          <p:nvPr/>
        </p:nvSpPr>
        <p:spPr>
          <a:xfrm>
            <a:off x="9179667" y="252920"/>
            <a:ext cx="2808782" cy="369332"/>
          </a:xfrm>
          <a:prstGeom prst="rect">
            <a:avLst/>
          </a:prstGeom>
          <a:noFill/>
          <a:ln>
            <a:solidFill>
              <a:schemeClr val="accent1"/>
            </a:solidFill>
          </a:ln>
        </p:spPr>
        <p:txBody>
          <a:bodyPr wrap="none" rtlCol="0">
            <a:spAutoFit/>
          </a:bodyPr>
          <a:lstStyle/>
          <a:p>
            <a:r>
              <a:rPr kumimoji="1" lang="en-US" altLang="ja-JP"/>
              <a:t>7.1</a:t>
            </a:r>
            <a:r>
              <a:rPr kumimoji="1" lang="ja-JP" altLang="en-US"/>
              <a:t>（別紙１）提案書雛型</a:t>
            </a:r>
          </a:p>
        </p:txBody>
      </p:sp>
      <p:sp>
        <p:nvSpPr>
          <p:cNvPr id="4" name="テキスト ボックス 3">
            <a:extLst>
              <a:ext uri="{FF2B5EF4-FFF2-40B4-BE49-F238E27FC236}">
                <a16:creationId xmlns:a16="http://schemas.microsoft.com/office/drawing/2014/main" id="{0FBA0346-C8DC-89CE-07D4-2BD74DA20AA7}"/>
              </a:ext>
            </a:extLst>
          </p:cNvPr>
          <p:cNvSpPr txBox="1"/>
          <p:nvPr/>
        </p:nvSpPr>
        <p:spPr>
          <a:xfrm>
            <a:off x="893619" y="622252"/>
            <a:ext cx="4405373" cy="369332"/>
          </a:xfrm>
          <a:prstGeom prst="rect">
            <a:avLst/>
          </a:prstGeom>
          <a:noFill/>
        </p:spPr>
        <p:txBody>
          <a:bodyPr wrap="none" rtlCol="0">
            <a:spAutoFit/>
          </a:bodyPr>
          <a:lstStyle/>
          <a:p>
            <a:r>
              <a:rPr kumimoji="1" lang="en-US" altLang="ja-JP" b="1" dirty="0"/>
              <a:t>【</a:t>
            </a:r>
            <a:r>
              <a:rPr lang="ja-JP" altLang="en-US" b="1" dirty="0"/>
              <a:t> </a:t>
            </a:r>
            <a:r>
              <a:rPr lang="ja-JP" altLang="en-US" b="1" dirty="0">
                <a:latin typeface="+mn-ea"/>
              </a:rPr>
              <a:t>４．提案を求める事項</a:t>
            </a:r>
            <a:r>
              <a:rPr lang="ja-JP" altLang="en-US" b="1" dirty="0"/>
              <a:t>（７）その他</a:t>
            </a:r>
            <a:r>
              <a:rPr kumimoji="1" lang="en-US" altLang="ja-JP" b="1" dirty="0"/>
              <a:t>】</a:t>
            </a:r>
            <a:endParaRPr kumimoji="1" lang="ja-JP" altLang="en-US" b="1" dirty="0"/>
          </a:p>
        </p:txBody>
      </p:sp>
      <p:graphicFrame>
        <p:nvGraphicFramePr>
          <p:cNvPr id="5" name="表 4">
            <a:extLst>
              <a:ext uri="{FF2B5EF4-FFF2-40B4-BE49-F238E27FC236}">
                <a16:creationId xmlns:a16="http://schemas.microsoft.com/office/drawing/2014/main" id="{C0C4B5ED-96BE-829C-A549-FDDC5399497A}"/>
              </a:ext>
            </a:extLst>
          </p:cNvPr>
          <p:cNvGraphicFramePr>
            <a:graphicFrameLocks noGrp="1"/>
          </p:cNvGraphicFramePr>
          <p:nvPr>
            <p:extLst>
              <p:ext uri="{D42A27DB-BD31-4B8C-83A1-F6EECF244321}">
                <p14:modId xmlns:p14="http://schemas.microsoft.com/office/powerpoint/2010/main" val="691121420"/>
              </p:ext>
            </p:extLst>
          </p:nvPr>
        </p:nvGraphicFramePr>
        <p:xfrm>
          <a:off x="1085618" y="1330857"/>
          <a:ext cx="10466301" cy="640080"/>
        </p:xfrm>
        <a:graphic>
          <a:graphicData uri="http://schemas.openxmlformats.org/drawingml/2006/table">
            <a:tbl>
              <a:tblPr firstRow="1" bandRow="1">
                <a:tableStyleId>{5C22544A-7EE6-4342-B048-85BDC9FD1C3A}</a:tableStyleId>
              </a:tblPr>
              <a:tblGrid>
                <a:gridCol w="1604739">
                  <a:extLst>
                    <a:ext uri="{9D8B030D-6E8A-4147-A177-3AD203B41FA5}">
                      <a16:colId xmlns:a16="http://schemas.microsoft.com/office/drawing/2014/main" val="2754466079"/>
                    </a:ext>
                  </a:extLst>
                </a:gridCol>
                <a:gridCol w="8861562">
                  <a:extLst>
                    <a:ext uri="{9D8B030D-6E8A-4147-A177-3AD203B41FA5}">
                      <a16:colId xmlns:a16="http://schemas.microsoft.com/office/drawing/2014/main" val="120487284"/>
                    </a:ext>
                  </a:extLst>
                </a:gridCol>
              </a:tblGrid>
              <a:tr h="370840">
                <a:tc>
                  <a:txBody>
                    <a:bodyPr/>
                    <a:lstStyle/>
                    <a:p>
                      <a:r>
                        <a:rPr kumimoji="1" lang="ja-JP" altLang="en-US" b="0" dirty="0">
                          <a:solidFill>
                            <a:schemeClr val="tx1"/>
                          </a:solidFill>
                        </a:rPr>
                        <a:t>記述内容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r>
                        <a:rPr kumimoji="1" lang="ja-JP" altLang="en-US" b="0" dirty="0">
                          <a:solidFill>
                            <a:schemeClr val="tx1"/>
                          </a:solidFill>
                        </a:rPr>
                        <a:t>「</a:t>
                      </a:r>
                      <a:r>
                        <a:rPr lang="ja-JP" altLang="en-US" b="0" dirty="0">
                          <a:solidFill>
                            <a:schemeClr val="tx1"/>
                          </a:solidFill>
                          <a:latin typeface="+mn-ea"/>
                          <a:ea typeface="+mn-ea"/>
                        </a:rPr>
                        <a:t>４．提案を求める事項</a:t>
                      </a:r>
                      <a:r>
                        <a:rPr kumimoji="1" lang="ja-JP" altLang="en-US" b="0" dirty="0">
                          <a:solidFill>
                            <a:schemeClr val="tx1"/>
                          </a:solidFill>
                        </a:rPr>
                        <a:t>（「</a:t>
                      </a:r>
                      <a:r>
                        <a:rPr lang="ja-JP" altLang="en-US" b="0" dirty="0">
                          <a:solidFill>
                            <a:schemeClr val="tx1"/>
                          </a:solidFill>
                        </a:rPr>
                        <a:t>（７）その他</a:t>
                      </a:r>
                      <a:r>
                        <a:rPr kumimoji="1" lang="ja-JP" altLang="en-US" b="0" dirty="0">
                          <a:solidFill>
                            <a:schemeClr val="tx1"/>
                          </a:solidFill>
                        </a:rPr>
                        <a:t>」について、本業務の目的達成に有効と考えられる独自の提案があれば、その内容及び期待される効果について記述する。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6608839"/>
                  </a:ext>
                </a:extLst>
              </a:tr>
            </a:tbl>
          </a:graphicData>
        </a:graphic>
      </p:graphicFrame>
      <p:sp>
        <p:nvSpPr>
          <p:cNvPr id="16" name="スライド番号プレースホルダー 1">
            <a:extLst>
              <a:ext uri="{FF2B5EF4-FFF2-40B4-BE49-F238E27FC236}">
                <a16:creationId xmlns:a16="http://schemas.microsoft.com/office/drawing/2014/main" id="{21D18997-07CD-A51A-738E-E104F03E6AC4}"/>
              </a:ext>
            </a:extLst>
          </p:cNvPr>
          <p:cNvSpPr>
            <a:spLocks noGrp="1"/>
          </p:cNvSpPr>
          <p:nvPr>
            <p:ph type="sldNum" sz="quarter" idx="12"/>
          </p:nvPr>
        </p:nvSpPr>
        <p:spPr>
          <a:xfrm>
            <a:off x="9346498" y="6422517"/>
            <a:ext cx="2743200" cy="365125"/>
          </a:xfrm>
        </p:spPr>
        <p:txBody>
          <a:bodyPr/>
          <a:lstStyle/>
          <a:p>
            <a:fld id="{838FEB2E-7592-4E7F-85D1-3E5544A215CD}" type="slidenum">
              <a:rPr kumimoji="1" lang="ja-JP" altLang="en-US" sz="1600" b="1" smtClean="0">
                <a:solidFill>
                  <a:schemeClr val="tx1"/>
                </a:solidFill>
              </a:rPr>
              <a:t>5</a:t>
            </a:fld>
            <a:endParaRPr kumimoji="1" lang="ja-JP" altLang="en-US" sz="1600" b="1">
              <a:solidFill>
                <a:schemeClr val="tx1"/>
              </a:solidFill>
            </a:endParaRPr>
          </a:p>
        </p:txBody>
      </p:sp>
      <p:sp>
        <p:nvSpPr>
          <p:cNvPr id="20" name="八角形 19">
            <a:extLst>
              <a:ext uri="{FF2B5EF4-FFF2-40B4-BE49-F238E27FC236}">
                <a16:creationId xmlns:a16="http://schemas.microsoft.com/office/drawing/2014/main" id="{932A0075-5A70-6DCC-0E46-2A2A5A725896}"/>
              </a:ext>
            </a:extLst>
          </p:cNvPr>
          <p:cNvSpPr/>
          <p:nvPr/>
        </p:nvSpPr>
        <p:spPr>
          <a:xfrm>
            <a:off x="3541933" y="2679542"/>
            <a:ext cx="4149187" cy="1169552"/>
          </a:xfrm>
          <a:prstGeom prst="octagon">
            <a:avLst>
              <a:gd name="adj" fmla="val 5466"/>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1200" dirty="0">
                <a:solidFill>
                  <a:schemeClr val="tx1"/>
                </a:solidFill>
              </a:rPr>
              <a:t>【</a:t>
            </a:r>
            <a:r>
              <a:rPr kumimoji="1" lang="ja-JP" altLang="en-US" sz="1200" dirty="0">
                <a:solidFill>
                  <a:schemeClr val="tx1"/>
                </a:solidFill>
              </a:rPr>
              <a:t>加点評価の観点</a:t>
            </a:r>
            <a:r>
              <a:rPr kumimoji="1" lang="en-US" altLang="ja-JP" sz="1200" dirty="0">
                <a:solidFill>
                  <a:schemeClr val="tx1"/>
                </a:solidFill>
              </a:rPr>
              <a:t>】</a:t>
            </a:r>
          </a:p>
          <a:p>
            <a:pPr marL="180975" indent="-180975"/>
            <a:r>
              <a:rPr lang="ja-JP" altLang="en-US" sz="1200" dirty="0">
                <a:solidFill>
                  <a:schemeClr val="tx1"/>
                </a:solidFill>
              </a:rPr>
              <a:t>・本事業の目的達成や製品安全広報の高度化に資する、独自性及び実現性のある提案が示されているか。また、その効果が具体的に期待できる提案がなされている。</a:t>
            </a:r>
            <a:endParaRPr lang="en-US" altLang="ja-JP" sz="1200" dirty="0">
              <a:solidFill>
                <a:schemeClr val="tx1"/>
              </a:solidFill>
            </a:endParaRPr>
          </a:p>
        </p:txBody>
      </p:sp>
    </p:spTree>
    <p:extLst>
      <p:ext uri="{BB962C8B-B14F-4D97-AF65-F5344CB8AC3E}">
        <p14:creationId xmlns:p14="http://schemas.microsoft.com/office/powerpoint/2010/main" val="3408032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2C938-4549-34A4-00DC-B44C39F312D1}"/>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6F64C8E9-1389-1DD1-156D-A4952FD5FEB9}"/>
              </a:ext>
            </a:extLst>
          </p:cNvPr>
          <p:cNvSpPr txBox="1"/>
          <p:nvPr/>
        </p:nvSpPr>
        <p:spPr>
          <a:xfrm>
            <a:off x="9179667" y="252920"/>
            <a:ext cx="2808782" cy="369332"/>
          </a:xfrm>
          <a:prstGeom prst="rect">
            <a:avLst/>
          </a:prstGeom>
          <a:noFill/>
          <a:ln>
            <a:solidFill>
              <a:schemeClr val="accent1"/>
            </a:solidFill>
          </a:ln>
        </p:spPr>
        <p:txBody>
          <a:bodyPr wrap="none" rtlCol="0">
            <a:spAutoFit/>
          </a:bodyPr>
          <a:lstStyle/>
          <a:p>
            <a:r>
              <a:rPr kumimoji="1" lang="en-US" altLang="ja-JP"/>
              <a:t>7.1</a:t>
            </a:r>
            <a:r>
              <a:rPr kumimoji="1" lang="ja-JP" altLang="en-US"/>
              <a:t>（別紙１）提案書雛型</a:t>
            </a:r>
          </a:p>
        </p:txBody>
      </p:sp>
      <p:sp>
        <p:nvSpPr>
          <p:cNvPr id="4" name="テキスト ボックス 3">
            <a:extLst>
              <a:ext uri="{FF2B5EF4-FFF2-40B4-BE49-F238E27FC236}">
                <a16:creationId xmlns:a16="http://schemas.microsoft.com/office/drawing/2014/main" id="{4335D000-96D9-7EF6-BA79-65FAF8D03DF8}"/>
              </a:ext>
            </a:extLst>
          </p:cNvPr>
          <p:cNvSpPr txBox="1"/>
          <p:nvPr/>
        </p:nvSpPr>
        <p:spPr>
          <a:xfrm>
            <a:off x="914400" y="531481"/>
            <a:ext cx="3185487" cy="369332"/>
          </a:xfrm>
          <a:prstGeom prst="rect">
            <a:avLst/>
          </a:prstGeom>
          <a:noFill/>
        </p:spPr>
        <p:txBody>
          <a:bodyPr wrap="none" rtlCol="0">
            <a:spAutoFit/>
          </a:bodyPr>
          <a:lstStyle/>
          <a:p>
            <a:r>
              <a:rPr kumimoji="1" lang="en-US" altLang="ja-JP" b="1" dirty="0"/>
              <a:t>【</a:t>
            </a:r>
            <a:r>
              <a:rPr lang="ja-JP" altLang="en-US" b="1" dirty="0"/>
              <a:t>５．応募者に求める事項</a:t>
            </a:r>
            <a:r>
              <a:rPr kumimoji="1" lang="en-US" altLang="ja-JP" b="1" dirty="0"/>
              <a:t>】</a:t>
            </a:r>
            <a:endParaRPr kumimoji="1" lang="ja-JP" altLang="en-US" b="1" dirty="0"/>
          </a:p>
        </p:txBody>
      </p:sp>
      <p:graphicFrame>
        <p:nvGraphicFramePr>
          <p:cNvPr id="5" name="表 4">
            <a:extLst>
              <a:ext uri="{FF2B5EF4-FFF2-40B4-BE49-F238E27FC236}">
                <a16:creationId xmlns:a16="http://schemas.microsoft.com/office/drawing/2014/main" id="{2934204A-3189-9E62-2F86-39545AA50D35}"/>
              </a:ext>
            </a:extLst>
          </p:cNvPr>
          <p:cNvGraphicFramePr>
            <a:graphicFrameLocks noGrp="1"/>
          </p:cNvGraphicFramePr>
          <p:nvPr>
            <p:extLst>
              <p:ext uri="{D42A27DB-BD31-4B8C-83A1-F6EECF244321}">
                <p14:modId xmlns:p14="http://schemas.microsoft.com/office/powerpoint/2010/main" val="92999207"/>
              </p:ext>
            </p:extLst>
          </p:nvPr>
        </p:nvGraphicFramePr>
        <p:xfrm>
          <a:off x="1507786" y="985603"/>
          <a:ext cx="8128000" cy="640080"/>
        </p:xfrm>
        <a:graphic>
          <a:graphicData uri="http://schemas.openxmlformats.org/drawingml/2006/table">
            <a:tbl>
              <a:tblPr firstRow="1" bandRow="1">
                <a:tableStyleId>{5C22544A-7EE6-4342-B048-85BDC9FD1C3A}</a:tableStyleId>
              </a:tblPr>
              <a:tblGrid>
                <a:gridCol w="1246221">
                  <a:extLst>
                    <a:ext uri="{9D8B030D-6E8A-4147-A177-3AD203B41FA5}">
                      <a16:colId xmlns:a16="http://schemas.microsoft.com/office/drawing/2014/main" val="2754466079"/>
                    </a:ext>
                  </a:extLst>
                </a:gridCol>
                <a:gridCol w="6881779">
                  <a:extLst>
                    <a:ext uri="{9D8B030D-6E8A-4147-A177-3AD203B41FA5}">
                      <a16:colId xmlns:a16="http://schemas.microsoft.com/office/drawing/2014/main" val="120487284"/>
                    </a:ext>
                  </a:extLst>
                </a:gridCol>
              </a:tblGrid>
              <a:tr h="370840">
                <a:tc>
                  <a:txBody>
                    <a:bodyPr/>
                    <a:lstStyle/>
                    <a:p>
                      <a:r>
                        <a:rPr kumimoji="1" lang="ja-JP" altLang="en-US" b="0">
                          <a:solidFill>
                            <a:schemeClr val="tx1"/>
                          </a:solidFill>
                        </a:rPr>
                        <a:t>記述内容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r>
                        <a:rPr kumimoji="1" lang="ja-JP" altLang="en-US" b="0" dirty="0">
                          <a:solidFill>
                            <a:schemeClr val="tx1"/>
                          </a:solidFill>
                        </a:rPr>
                        <a:t>「５．応募者に求める事項」に合致した実績があるかどうかについて記述する。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6608839"/>
                  </a:ext>
                </a:extLst>
              </a:tr>
            </a:tbl>
          </a:graphicData>
        </a:graphic>
      </p:graphicFrame>
      <p:sp>
        <p:nvSpPr>
          <p:cNvPr id="9" name="八角形 8">
            <a:extLst>
              <a:ext uri="{FF2B5EF4-FFF2-40B4-BE49-F238E27FC236}">
                <a16:creationId xmlns:a16="http://schemas.microsoft.com/office/drawing/2014/main" id="{1BB82A7E-EF31-20A3-9187-DD2EA97E5584}"/>
              </a:ext>
            </a:extLst>
          </p:cNvPr>
          <p:cNvSpPr/>
          <p:nvPr/>
        </p:nvSpPr>
        <p:spPr>
          <a:xfrm>
            <a:off x="3394322" y="2710395"/>
            <a:ext cx="4413476" cy="2440726"/>
          </a:xfrm>
          <a:prstGeom prst="octagon">
            <a:avLst>
              <a:gd name="adj" fmla="val 5466"/>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1200" dirty="0">
                <a:solidFill>
                  <a:schemeClr val="tx1"/>
                </a:solidFill>
              </a:rPr>
              <a:t>【</a:t>
            </a:r>
            <a:r>
              <a:rPr kumimoji="1" lang="ja-JP" altLang="en-US" sz="1200" dirty="0">
                <a:solidFill>
                  <a:schemeClr val="tx1"/>
                </a:solidFill>
              </a:rPr>
              <a:t>加点評価の観点</a:t>
            </a:r>
            <a:r>
              <a:rPr kumimoji="1" lang="en-US" altLang="ja-JP" sz="1200" dirty="0">
                <a:solidFill>
                  <a:schemeClr val="tx1"/>
                </a:solidFill>
              </a:rPr>
              <a:t>】</a:t>
            </a:r>
          </a:p>
          <a:p>
            <a:pPr marL="180975" indent="-180975"/>
            <a:r>
              <a:rPr lang="ja-JP" altLang="en-US" sz="1200" dirty="0">
                <a:solidFill>
                  <a:schemeClr val="tx1"/>
                </a:solidFill>
              </a:rPr>
              <a:t>・本事業に必要な専門分野について十分な知見及び実績を有しており、本事業の遂行に有効な専門性を有しているか。</a:t>
            </a:r>
            <a:endParaRPr lang="en-US" altLang="ja-JP" sz="1200" dirty="0">
              <a:solidFill>
                <a:schemeClr val="tx1"/>
              </a:solidFill>
            </a:endParaRPr>
          </a:p>
          <a:p>
            <a:pPr marL="180975" indent="-180975"/>
            <a:r>
              <a:rPr lang="ja-JP" altLang="en-US" sz="1200" dirty="0">
                <a:solidFill>
                  <a:schemeClr val="tx1"/>
                </a:solidFill>
              </a:rPr>
              <a:t>・若年層及び女性を対象とした広報等について、具体的な実績を有しており、本事業への活用が期待できるか。</a:t>
            </a:r>
            <a:endParaRPr lang="en-US" altLang="ja-JP" sz="1200" dirty="0">
              <a:solidFill>
                <a:schemeClr val="tx1"/>
              </a:solidFill>
            </a:endParaRPr>
          </a:p>
          <a:p>
            <a:pPr marL="180975" indent="-180975"/>
            <a:r>
              <a:rPr lang="ja-JP" altLang="en-US" sz="1200" dirty="0">
                <a:solidFill>
                  <a:schemeClr val="tx1"/>
                </a:solidFill>
              </a:rPr>
              <a:t>・公共機関における広報等の実績を有しており、本事業の実施に有効な経験・知見を有しているか。</a:t>
            </a:r>
            <a:endParaRPr lang="en-US" altLang="ja-JP" sz="1200" dirty="0">
              <a:solidFill>
                <a:schemeClr val="tx1"/>
              </a:solidFill>
            </a:endParaRPr>
          </a:p>
          <a:p>
            <a:pPr marL="180975" indent="-180975"/>
            <a:r>
              <a:rPr lang="ja-JP" altLang="en-US" sz="1200" dirty="0">
                <a:solidFill>
                  <a:schemeClr val="tx1"/>
                </a:solidFill>
              </a:rPr>
              <a:t>・ワーク･ライフ・バランス等の推進に関する指標に基づく取組をしているか。</a:t>
            </a:r>
            <a:endParaRPr lang="en-US" altLang="ja-JP" sz="1200" dirty="0">
              <a:solidFill>
                <a:schemeClr val="tx1"/>
              </a:solidFill>
            </a:endParaRPr>
          </a:p>
        </p:txBody>
      </p:sp>
      <p:sp>
        <p:nvSpPr>
          <p:cNvPr id="6" name="スライド番号プレースホルダー 1">
            <a:extLst>
              <a:ext uri="{FF2B5EF4-FFF2-40B4-BE49-F238E27FC236}">
                <a16:creationId xmlns:a16="http://schemas.microsoft.com/office/drawing/2014/main" id="{50CA8523-2F37-5BF1-E864-7929221123C1}"/>
              </a:ext>
            </a:extLst>
          </p:cNvPr>
          <p:cNvSpPr>
            <a:spLocks noGrp="1"/>
          </p:cNvSpPr>
          <p:nvPr>
            <p:ph type="sldNum" sz="quarter" idx="12"/>
          </p:nvPr>
        </p:nvSpPr>
        <p:spPr>
          <a:xfrm>
            <a:off x="9346498" y="6422517"/>
            <a:ext cx="2743200" cy="365125"/>
          </a:xfrm>
        </p:spPr>
        <p:txBody>
          <a:bodyPr/>
          <a:lstStyle/>
          <a:p>
            <a:fld id="{838FEB2E-7592-4E7F-85D1-3E5544A215CD}" type="slidenum">
              <a:rPr kumimoji="1" lang="ja-JP" altLang="en-US" sz="1600" b="1" smtClean="0"/>
              <a:t>6</a:t>
            </a:fld>
            <a:endParaRPr kumimoji="1" lang="ja-JP" altLang="en-US" sz="1600" b="1"/>
          </a:p>
        </p:txBody>
      </p:sp>
    </p:spTree>
    <p:extLst>
      <p:ext uri="{BB962C8B-B14F-4D97-AF65-F5344CB8AC3E}">
        <p14:creationId xmlns:p14="http://schemas.microsoft.com/office/powerpoint/2010/main" val="41202829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BE868-CDC0-3BE6-A7E7-C61E3481F801}"/>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10DBE36C-2528-08D5-7F07-CED698ED48FB}"/>
              </a:ext>
            </a:extLst>
          </p:cNvPr>
          <p:cNvSpPr txBox="1"/>
          <p:nvPr/>
        </p:nvSpPr>
        <p:spPr>
          <a:xfrm>
            <a:off x="9179667" y="252920"/>
            <a:ext cx="2808782" cy="369332"/>
          </a:xfrm>
          <a:prstGeom prst="rect">
            <a:avLst/>
          </a:prstGeom>
          <a:noFill/>
          <a:ln>
            <a:solidFill>
              <a:schemeClr val="accent1"/>
            </a:solidFill>
          </a:ln>
        </p:spPr>
        <p:txBody>
          <a:bodyPr wrap="none" rtlCol="0">
            <a:spAutoFit/>
          </a:bodyPr>
          <a:lstStyle/>
          <a:p>
            <a:r>
              <a:rPr kumimoji="1" lang="en-US" altLang="ja-JP"/>
              <a:t>7.1</a:t>
            </a:r>
            <a:r>
              <a:rPr kumimoji="1" lang="ja-JP" altLang="en-US"/>
              <a:t>（別紙１）提案書雛型</a:t>
            </a:r>
            <a:endParaRPr kumimoji="1" lang="en-US" altLang="ja-JP"/>
          </a:p>
        </p:txBody>
      </p:sp>
      <p:sp>
        <p:nvSpPr>
          <p:cNvPr id="4" name="テキスト ボックス 3">
            <a:extLst>
              <a:ext uri="{FF2B5EF4-FFF2-40B4-BE49-F238E27FC236}">
                <a16:creationId xmlns:a16="http://schemas.microsoft.com/office/drawing/2014/main" id="{1711902E-7D0E-629D-8E7F-B275BA9AABA1}"/>
              </a:ext>
            </a:extLst>
          </p:cNvPr>
          <p:cNvSpPr txBox="1"/>
          <p:nvPr/>
        </p:nvSpPr>
        <p:spPr>
          <a:xfrm>
            <a:off x="939800" y="262068"/>
            <a:ext cx="2954655" cy="369332"/>
          </a:xfrm>
          <a:prstGeom prst="rect">
            <a:avLst/>
          </a:prstGeom>
          <a:noFill/>
        </p:spPr>
        <p:txBody>
          <a:bodyPr wrap="none" rtlCol="0">
            <a:spAutoFit/>
          </a:bodyPr>
          <a:lstStyle/>
          <a:p>
            <a:r>
              <a:rPr kumimoji="1" lang="en-US" altLang="ja-JP" b="1" dirty="0"/>
              <a:t>【</a:t>
            </a:r>
            <a:r>
              <a:rPr kumimoji="1" lang="ja-JP" altLang="en-US" b="1" dirty="0"/>
              <a:t>委託事業にかかる工数</a:t>
            </a:r>
            <a:r>
              <a:rPr kumimoji="1" lang="en-US" altLang="ja-JP" b="1" dirty="0"/>
              <a:t>】</a:t>
            </a:r>
            <a:endParaRPr kumimoji="1" lang="ja-JP" altLang="en-US" b="1" dirty="0"/>
          </a:p>
        </p:txBody>
      </p:sp>
      <p:graphicFrame>
        <p:nvGraphicFramePr>
          <p:cNvPr id="5" name="表 4">
            <a:extLst>
              <a:ext uri="{FF2B5EF4-FFF2-40B4-BE49-F238E27FC236}">
                <a16:creationId xmlns:a16="http://schemas.microsoft.com/office/drawing/2014/main" id="{B0EA85E2-8F51-7850-9F3A-AD497D7741B7}"/>
              </a:ext>
            </a:extLst>
          </p:cNvPr>
          <p:cNvGraphicFramePr>
            <a:graphicFrameLocks noGrp="1"/>
          </p:cNvGraphicFramePr>
          <p:nvPr>
            <p:extLst>
              <p:ext uri="{D42A27DB-BD31-4B8C-83A1-F6EECF244321}">
                <p14:modId xmlns:p14="http://schemas.microsoft.com/office/powerpoint/2010/main" val="4278142971"/>
              </p:ext>
            </p:extLst>
          </p:nvPr>
        </p:nvGraphicFramePr>
        <p:xfrm>
          <a:off x="1507787" y="816655"/>
          <a:ext cx="8128000" cy="914400"/>
        </p:xfrm>
        <a:graphic>
          <a:graphicData uri="http://schemas.openxmlformats.org/drawingml/2006/table">
            <a:tbl>
              <a:tblPr firstRow="1" bandRow="1">
                <a:tableStyleId>{5C22544A-7EE6-4342-B048-85BDC9FD1C3A}</a:tableStyleId>
              </a:tblPr>
              <a:tblGrid>
                <a:gridCol w="1246221">
                  <a:extLst>
                    <a:ext uri="{9D8B030D-6E8A-4147-A177-3AD203B41FA5}">
                      <a16:colId xmlns:a16="http://schemas.microsoft.com/office/drawing/2014/main" val="2754466079"/>
                    </a:ext>
                  </a:extLst>
                </a:gridCol>
                <a:gridCol w="6881779">
                  <a:extLst>
                    <a:ext uri="{9D8B030D-6E8A-4147-A177-3AD203B41FA5}">
                      <a16:colId xmlns:a16="http://schemas.microsoft.com/office/drawing/2014/main" val="120487284"/>
                    </a:ext>
                  </a:extLst>
                </a:gridCol>
              </a:tblGrid>
              <a:tr h="370840">
                <a:tc>
                  <a:txBody>
                    <a:bodyPr/>
                    <a:lstStyle/>
                    <a:p>
                      <a:r>
                        <a:rPr kumimoji="1" lang="ja-JP" altLang="en-US" b="0">
                          <a:solidFill>
                            <a:schemeClr val="tx1"/>
                          </a:solidFill>
                        </a:rPr>
                        <a:t>記述内容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r>
                        <a:rPr kumimoji="1" lang="ja-JP" altLang="en-US" b="0" dirty="0">
                          <a:solidFill>
                            <a:schemeClr val="tx1"/>
                          </a:solidFill>
                        </a:rPr>
                        <a:t>提案書の内容を実現するために必要な工数を、入札仕様書における業務の中項目単位で、業務実施者のクラス別（例：責任者、主担当者等）の工数を提出すること。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6608839"/>
                  </a:ext>
                </a:extLst>
              </a:tr>
            </a:tbl>
          </a:graphicData>
        </a:graphic>
      </p:graphicFrame>
      <p:sp>
        <p:nvSpPr>
          <p:cNvPr id="6" name="テキスト ボックス 5">
            <a:extLst>
              <a:ext uri="{FF2B5EF4-FFF2-40B4-BE49-F238E27FC236}">
                <a16:creationId xmlns:a16="http://schemas.microsoft.com/office/drawing/2014/main" id="{2552B8A2-16BC-9F11-0FAE-36F320D06FAF}"/>
              </a:ext>
            </a:extLst>
          </p:cNvPr>
          <p:cNvSpPr txBox="1"/>
          <p:nvPr/>
        </p:nvSpPr>
        <p:spPr>
          <a:xfrm>
            <a:off x="1507787" y="1916310"/>
            <a:ext cx="1261884" cy="523220"/>
          </a:xfrm>
          <a:prstGeom prst="rect">
            <a:avLst/>
          </a:prstGeom>
          <a:noFill/>
        </p:spPr>
        <p:txBody>
          <a:bodyPr wrap="none" rtlCol="0">
            <a:spAutoFit/>
          </a:bodyPr>
          <a:lstStyle/>
          <a:p>
            <a:r>
              <a:rPr kumimoji="1" lang="ja-JP" altLang="en-US" sz="1400"/>
              <a:t>・見積り詳細</a:t>
            </a:r>
            <a:endParaRPr kumimoji="1" lang="en-US" altLang="ja-JP" sz="1400"/>
          </a:p>
          <a:p>
            <a:endParaRPr kumimoji="1" lang="ja-JP" altLang="en-US" sz="1400"/>
          </a:p>
        </p:txBody>
      </p:sp>
      <p:graphicFrame>
        <p:nvGraphicFramePr>
          <p:cNvPr id="8" name="表 7">
            <a:extLst>
              <a:ext uri="{FF2B5EF4-FFF2-40B4-BE49-F238E27FC236}">
                <a16:creationId xmlns:a16="http://schemas.microsoft.com/office/drawing/2014/main" id="{93218184-AC2E-51A5-148E-CA0680EC9E95}"/>
              </a:ext>
            </a:extLst>
          </p:cNvPr>
          <p:cNvGraphicFramePr>
            <a:graphicFrameLocks noGrp="1"/>
          </p:cNvGraphicFramePr>
          <p:nvPr>
            <p:extLst>
              <p:ext uri="{D42A27DB-BD31-4B8C-83A1-F6EECF244321}">
                <p14:modId xmlns:p14="http://schemas.microsoft.com/office/powerpoint/2010/main" val="4183494693"/>
              </p:ext>
            </p:extLst>
          </p:nvPr>
        </p:nvGraphicFramePr>
        <p:xfrm>
          <a:off x="1507787" y="2271447"/>
          <a:ext cx="8238069" cy="4151070"/>
        </p:xfrm>
        <a:graphic>
          <a:graphicData uri="http://schemas.openxmlformats.org/drawingml/2006/table">
            <a:tbl>
              <a:tblPr firstRow="1" bandRow="1"/>
              <a:tblGrid>
                <a:gridCol w="736600">
                  <a:extLst>
                    <a:ext uri="{9D8B030D-6E8A-4147-A177-3AD203B41FA5}">
                      <a16:colId xmlns:a16="http://schemas.microsoft.com/office/drawing/2014/main" val="2935230040"/>
                    </a:ext>
                  </a:extLst>
                </a:gridCol>
                <a:gridCol w="1617134">
                  <a:extLst>
                    <a:ext uri="{9D8B030D-6E8A-4147-A177-3AD203B41FA5}">
                      <a16:colId xmlns:a16="http://schemas.microsoft.com/office/drawing/2014/main" val="1148403064"/>
                    </a:ext>
                  </a:extLst>
                </a:gridCol>
                <a:gridCol w="1176867">
                  <a:extLst>
                    <a:ext uri="{9D8B030D-6E8A-4147-A177-3AD203B41FA5}">
                      <a16:colId xmlns:a16="http://schemas.microsoft.com/office/drawing/2014/main" val="1760297336"/>
                    </a:ext>
                  </a:extLst>
                </a:gridCol>
                <a:gridCol w="1176867">
                  <a:extLst>
                    <a:ext uri="{9D8B030D-6E8A-4147-A177-3AD203B41FA5}">
                      <a16:colId xmlns:a16="http://schemas.microsoft.com/office/drawing/2014/main" val="2087735948"/>
                    </a:ext>
                  </a:extLst>
                </a:gridCol>
                <a:gridCol w="1176867">
                  <a:extLst>
                    <a:ext uri="{9D8B030D-6E8A-4147-A177-3AD203B41FA5}">
                      <a16:colId xmlns:a16="http://schemas.microsoft.com/office/drawing/2014/main" val="3060307428"/>
                    </a:ext>
                  </a:extLst>
                </a:gridCol>
                <a:gridCol w="1176867">
                  <a:extLst>
                    <a:ext uri="{9D8B030D-6E8A-4147-A177-3AD203B41FA5}">
                      <a16:colId xmlns:a16="http://schemas.microsoft.com/office/drawing/2014/main" val="4144456321"/>
                    </a:ext>
                  </a:extLst>
                </a:gridCol>
                <a:gridCol w="1176867">
                  <a:extLst>
                    <a:ext uri="{9D8B030D-6E8A-4147-A177-3AD203B41FA5}">
                      <a16:colId xmlns:a16="http://schemas.microsoft.com/office/drawing/2014/main" val="3258167867"/>
                    </a:ext>
                  </a:extLst>
                </a:gridCol>
              </a:tblGrid>
              <a:tr h="339310">
                <a:tc gridSpan="2">
                  <a:txBody>
                    <a:bodyPr/>
                    <a:lstStyle/>
                    <a:p>
                      <a:pPr algn="ctr"/>
                      <a:r>
                        <a:rPr kumimoji="1" lang="ja-JP" altLang="en-US" sz="1200"/>
                        <a:t>業務</a:t>
                      </a:r>
                      <a:endParaRPr kumimoji="1" lang="ja-JP" altLang="en-US" sz="1200">
                        <a:solidFill>
                          <a:schemeClr val="tx1"/>
                        </a:solidFill>
                      </a:endParaRPr>
                    </a:p>
                  </a:txBody>
                  <a:tcPr>
                    <a:solidFill>
                      <a:schemeClr val="bg2"/>
                    </a:solidFill>
                  </a:tcPr>
                </a:tc>
                <a:tc hMerge="1">
                  <a:txBody>
                    <a:bodyPr/>
                    <a:lstStyle/>
                    <a:p>
                      <a:endParaRPr kumimoji="1" lang="ja-JP" altLang="en-US"/>
                    </a:p>
                  </a:txBody>
                  <a:tcPr/>
                </a:tc>
                <a:tc gridSpan="4">
                  <a:txBody>
                    <a:bodyPr/>
                    <a:lstStyle/>
                    <a:p>
                      <a:pPr algn="ctr"/>
                      <a:r>
                        <a:rPr kumimoji="1" lang="ja-JP" altLang="en-US" sz="1200"/>
                        <a:t>担当者のクラス別工数（人月</a:t>
                      </a:r>
                      <a:r>
                        <a:rPr kumimoji="1" lang="en-US" altLang="ja-JP" sz="1200"/>
                        <a:t>/</a:t>
                      </a:r>
                      <a:r>
                        <a:rPr kumimoji="1" lang="ja-JP" altLang="en-US" sz="1200"/>
                        <a:t>月）</a:t>
                      </a:r>
                      <a:endParaRPr kumimoji="1" lang="ja-JP" altLang="en-US" sz="1200">
                        <a:solidFill>
                          <a:schemeClr val="tx1"/>
                        </a:solidFill>
                      </a:endParaRPr>
                    </a:p>
                  </a:txBody>
                  <a:tcPr>
                    <a:solidFill>
                      <a:schemeClr val="bg2"/>
                    </a:solidFill>
                  </a:tcPr>
                </a:tc>
                <a:tc hMerge="1">
                  <a:txBody>
                    <a:bodyPr/>
                    <a:lstStyle/>
                    <a:p>
                      <a:endParaRPr kumimoji="1" lang="ja-JP" altLang="en-US" sz="1400"/>
                    </a:p>
                  </a:txBody>
                  <a:tcPr/>
                </a:tc>
                <a:tc hMerge="1">
                  <a:txBody>
                    <a:bodyPr/>
                    <a:lstStyle/>
                    <a:p>
                      <a:endParaRPr kumimoji="1" lang="ja-JP" altLang="en-US" sz="1400"/>
                    </a:p>
                  </a:txBody>
                  <a:tcPr/>
                </a:tc>
                <a:tc hMerge="1">
                  <a:txBody>
                    <a:bodyPr/>
                    <a:lstStyle/>
                    <a:p>
                      <a:endParaRPr kumimoji="1" lang="ja-JP" altLang="en-US" sz="1400"/>
                    </a:p>
                  </a:txBody>
                  <a:tcPr/>
                </a:tc>
                <a:tc rowSpan="2">
                  <a:txBody>
                    <a:bodyPr/>
                    <a:lstStyle/>
                    <a:p>
                      <a:pPr algn="ctr"/>
                      <a:r>
                        <a:rPr kumimoji="1" lang="ja-JP" altLang="en-US" sz="1200"/>
                        <a:t>工数</a:t>
                      </a:r>
                      <a:endParaRPr kumimoji="1" lang="ja-JP" altLang="en-US" sz="1200">
                        <a:solidFill>
                          <a:schemeClr val="tx1"/>
                        </a:solidFill>
                      </a:endParaRPr>
                    </a:p>
                  </a:txBody>
                  <a:tcPr anchor="ctr">
                    <a:solidFill>
                      <a:schemeClr val="bg2"/>
                    </a:solidFill>
                  </a:tcPr>
                </a:tc>
                <a:extLst>
                  <a:ext uri="{0D108BD9-81ED-4DB2-BD59-A6C34878D82A}">
                    <a16:rowId xmlns:a16="http://schemas.microsoft.com/office/drawing/2014/main" val="2968752160"/>
                  </a:ext>
                </a:extLst>
              </a:tr>
              <a:tr h="339310">
                <a:tc>
                  <a:txBody>
                    <a:bodyPr/>
                    <a:lstStyle/>
                    <a:p>
                      <a:pPr algn="ctr"/>
                      <a:r>
                        <a:rPr kumimoji="1" lang="ja-JP" altLang="en-US" sz="1200"/>
                        <a:t>大項目</a:t>
                      </a:r>
                      <a:endParaRPr kumimoji="1" lang="ja-JP" altLang="en-US" sz="1200">
                        <a:solidFill>
                          <a:schemeClr val="tx1"/>
                        </a:solidFill>
                      </a:endParaRPr>
                    </a:p>
                  </a:txBody>
                  <a:tcPr>
                    <a:solidFill>
                      <a:schemeClr val="bg2"/>
                    </a:solidFill>
                  </a:tcPr>
                </a:tc>
                <a:tc>
                  <a:txBody>
                    <a:bodyPr/>
                    <a:lstStyle/>
                    <a:p>
                      <a:pPr algn="ctr"/>
                      <a:r>
                        <a:rPr kumimoji="1" lang="ja-JP" altLang="en-US" sz="1200" dirty="0"/>
                        <a:t>中項目</a:t>
                      </a:r>
                      <a:endParaRPr kumimoji="1" lang="ja-JP" altLang="en-US" sz="1200" dirty="0">
                        <a:solidFill>
                          <a:schemeClr val="tx1"/>
                        </a:solidFill>
                      </a:endParaRPr>
                    </a:p>
                  </a:txBody>
                  <a:tcPr>
                    <a:solidFill>
                      <a:schemeClr val="bg2"/>
                    </a:solidFill>
                  </a:tcPr>
                </a:tc>
                <a:tc>
                  <a:txBody>
                    <a:bodyPr/>
                    <a:lstStyle/>
                    <a:p>
                      <a:pPr algn="ctr"/>
                      <a:r>
                        <a:rPr kumimoji="1" lang="ja-JP" altLang="en-US" sz="1200"/>
                        <a:t>ＸＸＸＸ</a:t>
                      </a:r>
                      <a:endParaRPr kumimoji="1" lang="ja-JP" altLang="en-US" sz="1200">
                        <a:solidFill>
                          <a:schemeClr val="tx1"/>
                        </a:solidFill>
                      </a:endParaRPr>
                    </a:p>
                  </a:txBody>
                  <a:tcP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a:t>ＸＸＸＸ</a:t>
                      </a:r>
                      <a:endParaRPr kumimoji="1" lang="ja-JP" altLang="en-US" sz="1200">
                        <a:solidFill>
                          <a:schemeClr val="tx1"/>
                        </a:solidFill>
                      </a:endParaRPr>
                    </a:p>
                  </a:txBody>
                  <a:tcP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a:t>ＸＸＸＸ</a:t>
                      </a:r>
                      <a:endParaRPr kumimoji="1" lang="ja-JP" altLang="en-US" sz="1200">
                        <a:solidFill>
                          <a:schemeClr val="tx1"/>
                        </a:solidFill>
                      </a:endParaRPr>
                    </a:p>
                  </a:txBody>
                  <a:tcP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a:t>ＸＸＸＸ</a:t>
                      </a:r>
                      <a:endParaRPr kumimoji="1" lang="ja-JP" altLang="en-US" sz="1200">
                        <a:solidFill>
                          <a:schemeClr val="tx1"/>
                        </a:solidFill>
                      </a:endParaRPr>
                    </a:p>
                  </a:txBody>
                  <a:tcPr>
                    <a:solidFill>
                      <a:schemeClr val="bg2"/>
                    </a:solidFill>
                  </a:tcPr>
                </a:tc>
                <a:tc vMerge="1">
                  <a:txBody>
                    <a:bodyPr/>
                    <a:lstStyle/>
                    <a:p>
                      <a:endParaRPr kumimoji="1" lang="ja-JP" altLang="en-US" sz="1200"/>
                    </a:p>
                  </a:txBody>
                  <a:tcPr/>
                </a:tc>
                <a:extLst>
                  <a:ext uri="{0D108BD9-81ED-4DB2-BD59-A6C34878D82A}">
                    <a16:rowId xmlns:a16="http://schemas.microsoft.com/office/drawing/2014/main" val="961728834"/>
                  </a:ext>
                </a:extLst>
              </a:tr>
              <a:tr h="339310">
                <a:tc gridSpan="2">
                  <a:txBody>
                    <a:bodyPr/>
                    <a:lstStyle/>
                    <a:p>
                      <a:r>
                        <a:rPr kumimoji="1" lang="en-US" altLang="ja-JP" sz="1200" dirty="0"/>
                        <a:t>(1)</a:t>
                      </a:r>
                      <a:r>
                        <a:rPr kumimoji="1" lang="ja-JP" altLang="en-US" sz="1200" dirty="0">
                          <a:solidFill>
                            <a:srgbClr val="FF0000"/>
                          </a:solidFill>
                        </a:rPr>
                        <a:t>製品安全広報戦略及び実施計画の策定</a:t>
                      </a:r>
                      <a:endParaRPr kumimoji="1" lang="en-US" altLang="ja-JP" sz="1200" dirty="0"/>
                    </a:p>
                  </a:txBody>
                  <a:tcPr/>
                </a:tc>
                <a:tc hMerge="1">
                  <a:txBody>
                    <a:bodyPr/>
                    <a:lstStyle/>
                    <a:p>
                      <a:endParaRPr kumimoji="1" lang="ja-JP" altLang="en-US"/>
                    </a:p>
                  </a:txBody>
                  <a:tcPr/>
                </a:tc>
                <a:tc>
                  <a:txBody>
                    <a:bodyPr/>
                    <a:lstStyle/>
                    <a:p>
                      <a:endParaRPr kumimoji="1" lang="ja-JP" altLang="en-US" sz="1200"/>
                    </a:p>
                  </a:txBody>
                  <a:tcPr/>
                </a:tc>
                <a:tc>
                  <a:txBody>
                    <a:bodyPr/>
                    <a:lstStyle/>
                    <a:p>
                      <a:endParaRPr kumimoji="1" lang="ja-JP" altLang="en-US" sz="1200"/>
                    </a:p>
                  </a:txBody>
                  <a:tcPr/>
                </a:tc>
                <a:tc>
                  <a:txBody>
                    <a:bodyPr/>
                    <a:lstStyle/>
                    <a:p>
                      <a:endParaRPr kumimoji="1" lang="ja-JP" altLang="en-US" sz="1200"/>
                    </a:p>
                  </a:txBody>
                  <a:tcPr/>
                </a:tc>
                <a:tc>
                  <a:txBody>
                    <a:bodyPr/>
                    <a:lstStyle/>
                    <a:p>
                      <a:endParaRPr kumimoji="1" lang="ja-JP" altLang="en-US" sz="1200"/>
                    </a:p>
                  </a:txBody>
                  <a:tcPr/>
                </a:tc>
                <a:tc>
                  <a:txBody>
                    <a:bodyPr/>
                    <a:lstStyle/>
                    <a:p>
                      <a:endParaRPr kumimoji="1" lang="ja-JP" altLang="en-US" sz="1200"/>
                    </a:p>
                  </a:txBody>
                  <a:tcPr/>
                </a:tc>
                <a:extLst>
                  <a:ext uri="{0D108BD9-81ED-4DB2-BD59-A6C34878D82A}">
                    <a16:rowId xmlns:a16="http://schemas.microsoft.com/office/drawing/2014/main" val="3450027379"/>
                  </a:ext>
                </a:extLst>
              </a:tr>
              <a:tr h="339310">
                <a:tc>
                  <a:txBody>
                    <a:bodyPr/>
                    <a:lstStyle/>
                    <a:p>
                      <a:endParaRPr kumimoji="1" lang="ja-JP" altLang="en-US" sz="1200"/>
                    </a:p>
                  </a:txBody>
                  <a:tcPr/>
                </a:tc>
                <a:tc>
                  <a:txBody>
                    <a:bodyPr/>
                    <a:lstStyle/>
                    <a:p>
                      <a:r>
                        <a:rPr kumimoji="1" lang="en-US" altLang="ja-JP" sz="1200" dirty="0"/>
                        <a:t>1)</a:t>
                      </a:r>
                      <a:r>
                        <a:rPr kumimoji="1" lang="ja-JP" altLang="en-US" sz="1200" dirty="0"/>
                        <a:t>実施計画</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rPr>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rPr>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rPr>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rPr>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游ゴシック" panose="02110004020202020204"/>
                          <a:ea typeface="游ゴシック" panose="020B0400000000000000" pitchFamily="50" charset="-128"/>
                          <a:cs typeface="+mn-cs"/>
                        </a:rPr>
                        <a:t>・・・・</a:t>
                      </a:r>
                    </a:p>
                  </a:txBody>
                  <a:tcPr/>
                </a:tc>
                <a:extLst>
                  <a:ext uri="{0D108BD9-81ED-4DB2-BD59-A6C34878D82A}">
                    <a16:rowId xmlns:a16="http://schemas.microsoft.com/office/drawing/2014/main" val="2201603651"/>
                  </a:ext>
                </a:extLst>
              </a:tr>
              <a:tr h="339310">
                <a:tc>
                  <a:txBody>
                    <a:bodyPr/>
                    <a:lstStyle/>
                    <a:p>
                      <a:endParaRPr kumimoji="1" lang="ja-JP" altLang="en-US" sz="1200"/>
                    </a:p>
                  </a:txBody>
                  <a:tcPr/>
                </a:tc>
                <a:tc>
                  <a:txBody>
                    <a:bodyPr/>
                    <a:lstStyle/>
                    <a:p>
                      <a:r>
                        <a:rPr kumimoji="1" lang="en-US" altLang="ja-JP" sz="1200" dirty="0"/>
                        <a:t>2)</a:t>
                      </a:r>
                      <a:r>
                        <a:rPr kumimoji="1" lang="ja-JP" altLang="en-US" sz="1200" dirty="0"/>
                        <a:t>企画業務</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rPr>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rPr>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rPr>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rPr>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rPr>
                        <a:t>・・・・</a:t>
                      </a:r>
                    </a:p>
                  </a:txBody>
                  <a:tcPr/>
                </a:tc>
                <a:extLst>
                  <a:ext uri="{0D108BD9-81ED-4DB2-BD59-A6C34878D82A}">
                    <a16:rowId xmlns:a16="http://schemas.microsoft.com/office/drawing/2014/main" val="473274041"/>
                  </a:ext>
                </a:extLst>
              </a:tr>
              <a:tr h="339310">
                <a:tc>
                  <a:txBody>
                    <a:bodyPr/>
                    <a:lstStyle/>
                    <a:p>
                      <a:endParaRPr kumimoji="1" lang="ja-JP" altLang="en-US" sz="1200"/>
                    </a:p>
                  </a:txBody>
                  <a:tcPr/>
                </a:tc>
                <a:tc>
                  <a:txBody>
                    <a:bodyPr/>
                    <a:lstStyle/>
                    <a:p>
                      <a:endParaRPr kumimoji="1" lang="ja-JP" altLang="en-US" sz="1200"/>
                    </a:p>
                  </a:txBody>
                  <a:tcPr/>
                </a:tc>
                <a:tc>
                  <a:txBody>
                    <a:bodyPr/>
                    <a:lstStyle/>
                    <a:p>
                      <a:endParaRPr kumimoji="1" lang="ja-JP" altLang="en-US" sz="1200"/>
                    </a:p>
                  </a:txBody>
                  <a:tcPr/>
                </a:tc>
                <a:tc>
                  <a:txBody>
                    <a:bodyPr/>
                    <a:lstStyle/>
                    <a:p>
                      <a:endParaRPr kumimoji="1" lang="ja-JP" altLang="en-US" sz="1200"/>
                    </a:p>
                  </a:txBody>
                  <a:tcPr/>
                </a:tc>
                <a:tc>
                  <a:txBody>
                    <a:bodyPr/>
                    <a:lstStyle/>
                    <a:p>
                      <a:endParaRPr kumimoji="1" lang="ja-JP" altLang="en-US" sz="1200"/>
                    </a:p>
                  </a:txBody>
                  <a:tcPr/>
                </a:tc>
                <a:tc>
                  <a:txBody>
                    <a:bodyPr/>
                    <a:lstStyle/>
                    <a:p>
                      <a:endParaRPr kumimoji="1" lang="ja-JP" altLang="en-US" sz="1200"/>
                    </a:p>
                  </a:txBody>
                  <a:tcPr/>
                </a:tc>
                <a:tc>
                  <a:txBody>
                    <a:bodyPr/>
                    <a:lstStyle/>
                    <a:p>
                      <a:endParaRPr kumimoji="1" lang="ja-JP" altLang="en-US" sz="1200"/>
                    </a:p>
                  </a:txBody>
                  <a:tcPr/>
                </a:tc>
                <a:extLst>
                  <a:ext uri="{0D108BD9-81ED-4DB2-BD59-A6C34878D82A}">
                    <a16:rowId xmlns:a16="http://schemas.microsoft.com/office/drawing/2014/main" val="2005789115"/>
                  </a:ext>
                </a:extLst>
              </a:tr>
              <a:tr h="256025">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dirty="0"/>
                        <a:t>(2)</a:t>
                      </a:r>
                      <a:r>
                        <a:rPr kumimoji="1" lang="ja-JP" altLang="en-US" sz="1200" dirty="0">
                          <a:solidFill>
                            <a:srgbClr val="FF0000"/>
                          </a:solidFill>
                        </a:rPr>
                        <a:t> （２）若年層及び女性を重点対象とした広報施策の実施及び効果検証</a:t>
                      </a:r>
                      <a:endParaRPr kumimoji="1" lang="ja-JP" altLang="en-US" sz="1200" dirty="0"/>
                    </a:p>
                  </a:txBody>
                  <a:tcPr/>
                </a:tc>
                <a:tc hMerge="1">
                  <a:txBody>
                    <a:bodyPr/>
                    <a:lstStyle/>
                    <a:p>
                      <a:endParaRPr kumimoji="1" lang="ja-JP" altLang="en-US" sz="1200"/>
                    </a:p>
                  </a:txBody>
                  <a:tcPr/>
                </a:tc>
                <a:tc>
                  <a:txBody>
                    <a:bodyPr/>
                    <a:lstStyle/>
                    <a:p>
                      <a:endParaRPr kumimoji="1" lang="ja-JP" altLang="en-US" sz="1200"/>
                    </a:p>
                  </a:txBody>
                  <a:tcPr/>
                </a:tc>
                <a:tc>
                  <a:txBody>
                    <a:bodyPr/>
                    <a:lstStyle/>
                    <a:p>
                      <a:endParaRPr kumimoji="1" lang="ja-JP" altLang="en-US" sz="1200"/>
                    </a:p>
                  </a:txBody>
                  <a:tcPr/>
                </a:tc>
                <a:tc>
                  <a:txBody>
                    <a:bodyPr/>
                    <a:lstStyle/>
                    <a:p>
                      <a:endParaRPr kumimoji="1" lang="ja-JP" altLang="en-US" sz="1200"/>
                    </a:p>
                  </a:txBody>
                  <a:tcPr/>
                </a:tc>
                <a:tc>
                  <a:txBody>
                    <a:bodyPr/>
                    <a:lstStyle/>
                    <a:p>
                      <a:endParaRPr kumimoji="1" lang="ja-JP" altLang="en-US" sz="1200"/>
                    </a:p>
                  </a:txBody>
                  <a:tcPr/>
                </a:tc>
                <a:tc>
                  <a:txBody>
                    <a:bodyPr/>
                    <a:lstStyle/>
                    <a:p>
                      <a:endParaRPr kumimoji="1" lang="ja-JP" altLang="en-US" sz="1200"/>
                    </a:p>
                  </a:txBody>
                  <a:tcPr/>
                </a:tc>
                <a:extLst>
                  <a:ext uri="{0D108BD9-81ED-4DB2-BD59-A6C34878D82A}">
                    <a16:rowId xmlns:a16="http://schemas.microsoft.com/office/drawing/2014/main" val="3113524418"/>
                  </a:ext>
                </a:extLst>
              </a:tr>
              <a:tr h="339310">
                <a:tc>
                  <a:txBody>
                    <a:bodyPr/>
                    <a:lstStyle/>
                    <a:p>
                      <a:endParaRPr kumimoji="1" lang="ja-JP" altLang="en-US" sz="1200"/>
                    </a:p>
                  </a:txBody>
                  <a:tcPr/>
                </a:tc>
                <a:tc>
                  <a:txBody>
                    <a:bodyPr/>
                    <a:lstStyle/>
                    <a:p>
                      <a:r>
                        <a:rPr kumimoji="1" lang="en-US" altLang="ja-JP" sz="1200"/>
                        <a:t>1)</a:t>
                      </a:r>
                      <a:r>
                        <a:rPr kumimoji="1" lang="ja-JP" altLang="en-US" sz="1200"/>
                        <a:t>実施計画</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rPr>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rPr>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rPr>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rPr>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rPr>
                        <a:t>・・・・</a:t>
                      </a:r>
                    </a:p>
                  </a:txBody>
                  <a:tcPr/>
                </a:tc>
                <a:extLst>
                  <a:ext uri="{0D108BD9-81ED-4DB2-BD59-A6C34878D82A}">
                    <a16:rowId xmlns:a16="http://schemas.microsoft.com/office/drawing/2014/main" val="1052457541"/>
                  </a:ext>
                </a:extLst>
              </a:tr>
              <a:tr h="339310">
                <a:tc>
                  <a:txBody>
                    <a:bodyPr/>
                    <a:lstStyle/>
                    <a:p>
                      <a:endParaRPr kumimoji="1" lang="ja-JP" altLang="en-US" sz="1200"/>
                    </a:p>
                  </a:txBody>
                  <a:tcPr/>
                </a:tc>
                <a:tc>
                  <a:txBody>
                    <a:bodyPr/>
                    <a:lstStyle/>
                    <a:p>
                      <a:r>
                        <a:rPr kumimoji="1" lang="en-US" altLang="ja-JP" sz="1200" dirty="0"/>
                        <a:t>2)</a:t>
                      </a:r>
                      <a:r>
                        <a:rPr kumimoji="1" lang="ja-JP" altLang="en-US" sz="1200" dirty="0"/>
                        <a:t>制作業務</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rPr>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rPr>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rPr>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rPr>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游ゴシック" panose="02110004020202020204"/>
                          <a:ea typeface="游ゴシック" panose="020B0400000000000000" pitchFamily="50" charset="-128"/>
                          <a:cs typeface="+mn-cs"/>
                        </a:rPr>
                        <a:t>・・・・</a:t>
                      </a:r>
                    </a:p>
                  </a:txBody>
                  <a:tcPr/>
                </a:tc>
                <a:extLst>
                  <a:ext uri="{0D108BD9-81ED-4DB2-BD59-A6C34878D82A}">
                    <a16:rowId xmlns:a16="http://schemas.microsoft.com/office/drawing/2014/main" val="21133256"/>
                  </a:ext>
                </a:extLst>
              </a:tr>
              <a:tr h="339310">
                <a:tc>
                  <a:txBody>
                    <a:bodyPr/>
                    <a:lstStyle/>
                    <a:p>
                      <a:endParaRPr kumimoji="1" lang="ja-JP" altLang="en-US" sz="1200"/>
                    </a:p>
                  </a:txBody>
                  <a:tcPr/>
                </a:tc>
                <a:tc>
                  <a:txBody>
                    <a:bodyPr/>
                    <a:lstStyle/>
                    <a:p>
                      <a:endParaRPr kumimoji="1" lang="ja-JP" altLang="en-US" sz="1200"/>
                    </a:p>
                  </a:txBody>
                  <a:tcPr/>
                </a:tc>
                <a:tc>
                  <a:txBody>
                    <a:bodyPr/>
                    <a:lstStyle/>
                    <a:p>
                      <a:endParaRPr kumimoji="1" lang="ja-JP" altLang="en-US" sz="1200"/>
                    </a:p>
                  </a:txBody>
                  <a:tcPr/>
                </a:tc>
                <a:tc>
                  <a:txBody>
                    <a:bodyPr/>
                    <a:lstStyle/>
                    <a:p>
                      <a:endParaRPr kumimoji="1" lang="ja-JP" altLang="en-US" sz="1200"/>
                    </a:p>
                  </a:txBody>
                  <a:tcPr/>
                </a:tc>
                <a:tc>
                  <a:txBody>
                    <a:bodyPr/>
                    <a:lstStyle/>
                    <a:p>
                      <a:endParaRPr kumimoji="1" lang="ja-JP" altLang="en-US" sz="1200"/>
                    </a:p>
                  </a:txBody>
                  <a:tcPr/>
                </a:tc>
                <a:tc>
                  <a:txBody>
                    <a:bodyPr/>
                    <a:lstStyle/>
                    <a:p>
                      <a:endParaRPr kumimoji="1" lang="ja-JP" altLang="en-US" sz="1200"/>
                    </a:p>
                  </a:txBody>
                  <a:tcPr/>
                </a:tc>
                <a:tc>
                  <a:txBody>
                    <a:bodyPr/>
                    <a:lstStyle/>
                    <a:p>
                      <a:endParaRPr kumimoji="1" lang="ja-JP" altLang="en-US" sz="1200"/>
                    </a:p>
                  </a:txBody>
                  <a:tcPr/>
                </a:tc>
                <a:extLst>
                  <a:ext uri="{0D108BD9-81ED-4DB2-BD59-A6C34878D82A}">
                    <a16:rowId xmlns:a16="http://schemas.microsoft.com/office/drawing/2014/main" val="3266355452"/>
                  </a:ext>
                </a:extLst>
              </a:tr>
              <a:tr h="339310">
                <a:tc gridSpan="2">
                  <a:txBody>
                    <a:bodyPr/>
                    <a:lstStyle/>
                    <a:p>
                      <a:r>
                        <a:rPr kumimoji="1" lang="ja-JP" altLang="en-US" sz="1200"/>
                        <a:t>合計（工数）</a:t>
                      </a:r>
                    </a:p>
                  </a:txBody>
                  <a:tcPr/>
                </a:tc>
                <a:tc hMerge="1">
                  <a:txBody>
                    <a:bodyPr/>
                    <a:lstStyle/>
                    <a:p>
                      <a:endParaRPr kumimoji="1" lang="ja-JP" altLang="en-US" sz="1200"/>
                    </a:p>
                  </a:txBody>
                  <a:tcPr/>
                </a:tc>
                <a:tc>
                  <a:txBody>
                    <a:bodyPr/>
                    <a:lstStyle/>
                    <a:p>
                      <a:endParaRPr kumimoji="1" lang="ja-JP" altLang="en-US" sz="1200"/>
                    </a:p>
                  </a:txBody>
                  <a:tcPr/>
                </a:tc>
                <a:tc>
                  <a:txBody>
                    <a:bodyPr/>
                    <a:lstStyle/>
                    <a:p>
                      <a:endParaRPr kumimoji="1" lang="ja-JP" altLang="en-US" sz="1200"/>
                    </a:p>
                  </a:txBody>
                  <a:tcPr/>
                </a:tc>
                <a:tc>
                  <a:txBody>
                    <a:bodyPr/>
                    <a:lstStyle/>
                    <a:p>
                      <a:endParaRPr kumimoji="1" lang="ja-JP" altLang="en-US" sz="1200"/>
                    </a:p>
                  </a:txBody>
                  <a:tcPr/>
                </a:tc>
                <a:tc>
                  <a:txBody>
                    <a:bodyPr/>
                    <a:lstStyle/>
                    <a:p>
                      <a:endParaRPr kumimoji="1" lang="ja-JP" altLang="en-US" sz="1200"/>
                    </a:p>
                  </a:txBody>
                  <a:tcPr/>
                </a:tc>
                <a:tc>
                  <a:txBody>
                    <a:bodyPr/>
                    <a:lstStyle/>
                    <a:p>
                      <a:endParaRPr kumimoji="1" lang="ja-JP" altLang="en-US" sz="1200" dirty="0"/>
                    </a:p>
                  </a:txBody>
                  <a:tcPr/>
                </a:tc>
                <a:extLst>
                  <a:ext uri="{0D108BD9-81ED-4DB2-BD59-A6C34878D82A}">
                    <a16:rowId xmlns:a16="http://schemas.microsoft.com/office/drawing/2014/main" val="2318168404"/>
                  </a:ext>
                </a:extLst>
              </a:tr>
            </a:tbl>
          </a:graphicData>
        </a:graphic>
      </p:graphicFrame>
      <p:sp>
        <p:nvSpPr>
          <p:cNvPr id="7" name="スライド番号プレースホルダー 1">
            <a:extLst>
              <a:ext uri="{FF2B5EF4-FFF2-40B4-BE49-F238E27FC236}">
                <a16:creationId xmlns:a16="http://schemas.microsoft.com/office/drawing/2014/main" id="{60487F26-FA74-9BDD-D502-FD84C7A27C71}"/>
              </a:ext>
            </a:extLst>
          </p:cNvPr>
          <p:cNvSpPr>
            <a:spLocks noGrp="1"/>
          </p:cNvSpPr>
          <p:nvPr>
            <p:ph type="sldNum" sz="quarter" idx="12"/>
          </p:nvPr>
        </p:nvSpPr>
        <p:spPr>
          <a:xfrm>
            <a:off x="9346498" y="6422517"/>
            <a:ext cx="2743200" cy="365125"/>
          </a:xfrm>
        </p:spPr>
        <p:txBody>
          <a:bodyPr/>
          <a:lstStyle/>
          <a:p>
            <a:fld id="{838FEB2E-7592-4E7F-85D1-3E5544A215CD}" type="slidenum">
              <a:rPr kumimoji="1" lang="ja-JP" altLang="en-US" sz="1600" b="1" smtClean="0"/>
              <a:t>7</a:t>
            </a:fld>
            <a:endParaRPr kumimoji="1" lang="ja-JP" altLang="en-US" sz="1600" b="1"/>
          </a:p>
        </p:txBody>
      </p:sp>
    </p:spTree>
    <p:extLst>
      <p:ext uri="{BB962C8B-B14F-4D97-AF65-F5344CB8AC3E}">
        <p14:creationId xmlns:p14="http://schemas.microsoft.com/office/powerpoint/2010/main" val="358306323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adaa5536-69ce-47c5-88d6-91fc04df5cea}" enabled="0" method="" siteId="{adaa5536-69ce-47c5-88d6-91fc04df5cea}" removed="1"/>
</clbl:labelList>
</file>

<file path=docProps/app.xml><?xml version="1.0" encoding="utf-8"?>
<Properties xmlns="http://schemas.openxmlformats.org/officeDocument/2006/extended-properties" xmlns:vt="http://schemas.openxmlformats.org/officeDocument/2006/docPropsVTypes">
  <Words>1538</Words>
  <PresentationFormat>ワイド画面</PresentationFormat>
  <Paragraphs>128</Paragraphs>
  <Slides>7</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7</vt:i4>
      </vt:variant>
    </vt:vector>
  </HeadingPairs>
  <TitlesOfParts>
    <vt:vector size="11" baseType="lpstr">
      <vt:lpstr>游ゴシック</vt:lpstr>
      <vt:lpstr>游ゴシック Light</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